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0" r:id="rId5"/>
    <p:sldId id="263" r:id="rId6"/>
    <p:sldId id="281" r:id="rId7"/>
    <p:sldId id="265" r:id="rId8"/>
    <p:sldId id="261" r:id="rId9"/>
    <p:sldId id="279" r:id="rId10"/>
    <p:sldId id="276" r:id="rId11"/>
    <p:sldId id="275" r:id="rId12"/>
    <p:sldId id="267" r:id="rId13"/>
    <p:sldId id="283" r:id="rId14"/>
    <p:sldId id="286" r:id="rId15"/>
    <p:sldId id="287" r:id="rId16"/>
    <p:sldId id="282" r:id="rId17"/>
    <p:sldId id="284" r:id="rId18"/>
    <p:sldId id="271" r:id="rId19"/>
    <p:sldId id="305" r:id="rId20"/>
    <p:sldId id="292" r:id="rId21"/>
    <p:sldId id="293" r:id="rId22"/>
    <p:sldId id="294" r:id="rId23"/>
    <p:sldId id="295" r:id="rId24"/>
    <p:sldId id="296" r:id="rId25"/>
    <p:sldId id="297" r:id="rId26"/>
    <p:sldId id="298" r:id="rId27"/>
    <p:sldId id="302" r:id="rId28"/>
    <p:sldId id="288" r:id="rId29"/>
    <p:sldId id="299" r:id="rId30"/>
    <p:sldId id="300" r:id="rId31"/>
    <p:sldId id="304"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93B"/>
    <a:srgbClr val="0CD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7" d="100"/>
          <a:sy n="107" d="100"/>
        </p:scale>
        <p:origin x="7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smtClean="0"/>
              <a:t>FY-19</a:t>
            </a:r>
            <a:r>
              <a:rPr lang="en-US" sz="2800" b="1" baseline="0" dirty="0" smtClean="0"/>
              <a:t> Top 10 Off-Duty Injuries</a:t>
            </a:r>
            <a:endParaRPr lang="en-US" sz="28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FY-19 Total</c:v>
                </c:pt>
              </c:strCache>
            </c:strRef>
          </c:tx>
          <c:spPr>
            <a:solidFill>
              <a:schemeClr val="accent1"/>
            </a:solidFill>
            <a:ln>
              <a:noFill/>
            </a:ln>
            <a:effectLst/>
          </c:spPr>
          <c:invertIfNegative val="0"/>
          <c:cat>
            <c:strRef>
              <c:f>Sheet1!$A$2:$A$11</c:f>
              <c:strCache>
                <c:ptCount val="10"/>
                <c:pt idx="0">
                  <c:v>PMV</c:v>
                </c:pt>
                <c:pt idx="1">
                  <c:v>Walking/Stepping/Marching</c:v>
                </c:pt>
                <c:pt idx="2">
                  <c:v>Basketball</c:v>
                </c:pt>
                <c:pt idx="3">
                  <c:v>Other</c:v>
                </c:pt>
                <c:pt idx="4">
                  <c:v>Football</c:v>
                </c:pt>
                <c:pt idx="5">
                  <c:v>Stairs (Asceding/Descending)</c:v>
                </c:pt>
                <c:pt idx="6">
                  <c:v>Running (non PT exercise)</c:v>
                </c:pt>
                <c:pt idx="7">
                  <c:v>Soccer</c:v>
                </c:pt>
                <c:pt idx="8">
                  <c:v>Bicycling</c:v>
                </c:pt>
                <c:pt idx="9">
                  <c:v>Baseball/Softball</c:v>
                </c:pt>
              </c:strCache>
            </c:strRef>
          </c:cat>
          <c:val>
            <c:numRef>
              <c:f>Sheet1!$B$2:$B$11</c:f>
              <c:numCache>
                <c:formatCode>General</c:formatCode>
                <c:ptCount val="10"/>
                <c:pt idx="0">
                  <c:v>842</c:v>
                </c:pt>
                <c:pt idx="1">
                  <c:v>211</c:v>
                </c:pt>
                <c:pt idx="2">
                  <c:v>188</c:v>
                </c:pt>
                <c:pt idx="3">
                  <c:v>142</c:v>
                </c:pt>
                <c:pt idx="4">
                  <c:v>98</c:v>
                </c:pt>
                <c:pt idx="5">
                  <c:v>76</c:v>
                </c:pt>
                <c:pt idx="6">
                  <c:v>61</c:v>
                </c:pt>
                <c:pt idx="7">
                  <c:v>54</c:v>
                </c:pt>
                <c:pt idx="8">
                  <c:v>52</c:v>
                </c:pt>
                <c:pt idx="9">
                  <c:v>51</c:v>
                </c:pt>
              </c:numCache>
            </c:numRef>
          </c:val>
          <c:extLst>
            <c:ext xmlns:c16="http://schemas.microsoft.com/office/drawing/2014/chart" uri="{C3380CC4-5D6E-409C-BE32-E72D297353CC}">
              <c16:uniqueId val="{00000000-FCB3-464B-9E59-7599467D4A46}"/>
            </c:ext>
          </c:extLst>
        </c:ser>
        <c:ser>
          <c:idx val="1"/>
          <c:order val="1"/>
          <c:tx>
            <c:strRef>
              <c:f>Sheet1!$C$1</c:f>
              <c:strCache>
                <c:ptCount val="1"/>
                <c:pt idx="0">
                  <c:v>FY-19 Summer</c:v>
                </c:pt>
              </c:strCache>
            </c:strRef>
          </c:tx>
          <c:spPr>
            <a:solidFill>
              <a:schemeClr val="accent2"/>
            </a:solidFill>
            <a:ln>
              <a:noFill/>
            </a:ln>
            <a:effectLst/>
          </c:spPr>
          <c:invertIfNegative val="0"/>
          <c:cat>
            <c:strRef>
              <c:f>Sheet1!$A$2:$A$11</c:f>
              <c:strCache>
                <c:ptCount val="10"/>
                <c:pt idx="0">
                  <c:v>PMV</c:v>
                </c:pt>
                <c:pt idx="1">
                  <c:v>Walking/Stepping/Marching</c:v>
                </c:pt>
                <c:pt idx="2">
                  <c:v>Basketball</c:v>
                </c:pt>
                <c:pt idx="3">
                  <c:v>Other</c:v>
                </c:pt>
                <c:pt idx="4">
                  <c:v>Football</c:v>
                </c:pt>
                <c:pt idx="5">
                  <c:v>Stairs (Asceding/Descending)</c:v>
                </c:pt>
                <c:pt idx="6">
                  <c:v>Running (non PT exercise)</c:v>
                </c:pt>
                <c:pt idx="7">
                  <c:v>Soccer</c:v>
                </c:pt>
                <c:pt idx="8">
                  <c:v>Bicycling</c:v>
                </c:pt>
                <c:pt idx="9">
                  <c:v>Baseball/Softball</c:v>
                </c:pt>
              </c:strCache>
            </c:strRef>
          </c:cat>
          <c:val>
            <c:numRef>
              <c:f>Sheet1!$C$2:$C$11</c:f>
              <c:numCache>
                <c:formatCode>General</c:formatCode>
                <c:ptCount val="10"/>
                <c:pt idx="0">
                  <c:v>220</c:v>
                </c:pt>
                <c:pt idx="1">
                  <c:v>66</c:v>
                </c:pt>
                <c:pt idx="2">
                  <c:v>64</c:v>
                </c:pt>
                <c:pt idx="3">
                  <c:v>47</c:v>
                </c:pt>
                <c:pt idx="4">
                  <c:v>28</c:v>
                </c:pt>
                <c:pt idx="5">
                  <c:v>26</c:v>
                </c:pt>
                <c:pt idx="6">
                  <c:v>18</c:v>
                </c:pt>
                <c:pt idx="7">
                  <c:v>25</c:v>
                </c:pt>
                <c:pt idx="8">
                  <c:v>19</c:v>
                </c:pt>
                <c:pt idx="9">
                  <c:v>22</c:v>
                </c:pt>
              </c:numCache>
            </c:numRef>
          </c:val>
          <c:extLst>
            <c:ext xmlns:c16="http://schemas.microsoft.com/office/drawing/2014/chart" uri="{C3380CC4-5D6E-409C-BE32-E72D297353CC}">
              <c16:uniqueId val="{00000001-FCB3-464B-9E59-7599467D4A46}"/>
            </c:ext>
          </c:extLst>
        </c:ser>
        <c:dLbls>
          <c:showLegendKey val="0"/>
          <c:showVal val="0"/>
          <c:showCatName val="0"/>
          <c:showSerName val="0"/>
          <c:showPercent val="0"/>
          <c:showBubbleSize val="0"/>
        </c:dLbls>
        <c:gapWidth val="219"/>
        <c:overlap val="-27"/>
        <c:axId val="340306328"/>
        <c:axId val="340307968"/>
      </c:barChart>
      <c:catAx>
        <c:axId val="34030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0307968"/>
        <c:crosses val="autoZero"/>
        <c:auto val="1"/>
        <c:lblAlgn val="ctr"/>
        <c:lblOffset val="100"/>
        <c:noMultiLvlLbl val="0"/>
      </c:catAx>
      <c:valAx>
        <c:axId val="340307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30632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CA126-555E-4E89-9772-CC4D83715557}" type="datetimeFigureOut">
              <a:rPr lang="en-US" smtClean="0"/>
              <a:t>5/15/2020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5FF2E-4E5E-47D4-8636-1E453A641B6A}" type="slidenum">
              <a:rPr lang="en-US" smtClean="0"/>
              <a:t>‹#›</a:t>
            </a:fld>
            <a:endParaRPr lang="en-US" dirty="0"/>
          </a:p>
        </p:txBody>
      </p:sp>
    </p:spTree>
    <p:extLst>
      <p:ext uri="{BB962C8B-B14F-4D97-AF65-F5344CB8AC3E}">
        <p14:creationId xmlns:p14="http://schemas.microsoft.com/office/powerpoint/2010/main" val="81459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5FF2E-4E5E-47D4-8636-1E453A641B6A}" type="slidenum">
              <a:rPr lang="en-US" smtClean="0"/>
              <a:t>4</a:t>
            </a:fld>
            <a:endParaRPr lang="en-US" dirty="0"/>
          </a:p>
        </p:txBody>
      </p:sp>
    </p:spTree>
    <p:extLst>
      <p:ext uri="{BB962C8B-B14F-4D97-AF65-F5344CB8AC3E}">
        <p14:creationId xmlns:p14="http://schemas.microsoft.com/office/powerpoint/2010/main" val="4461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0C4-F0D2-4E09-B085-BC4DC7CA80FB}" type="slidenum">
              <a:rPr lang="en-US" smtClean="0"/>
              <a:t>18</a:t>
            </a:fld>
            <a:endParaRPr lang="en-US" dirty="0"/>
          </a:p>
        </p:txBody>
      </p:sp>
    </p:spTree>
    <p:extLst>
      <p:ext uri="{BB962C8B-B14F-4D97-AF65-F5344CB8AC3E}">
        <p14:creationId xmlns:p14="http://schemas.microsoft.com/office/powerpoint/2010/main" val="89513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5FF2E-4E5E-47D4-8636-1E453A641B6A}" type="slidenum">
              <a:rPr lang="en-US" smtClean="0"/>
              <a:t>28</a:t>
            </a:fld>
            <a:endParaRPr lang="en-US" dirty="0"/>
          </a:p>
        </p:txBody>
      </p:sp>
    </p:spTree>
    <p:extLst>
      <p:ext uri="{BB962C8B-B14F-4D97-AF65-F5344CB8AC3E}">
        <p14:creationId xmlns:p14="http://schemas.microsoft.com/office/powerpoint/2010/main" val="44617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a:t>
            </a:r>
            <a:r>
              <a:rPr lang="en-US" baseline="0" dirty="0" smtClean="0"/>
              <a:t> be injured both on-duty ad off-duty. This Top 10 shows a comparison of FY-19 totals vs. during the 101 Critical Days of Summer period. </a:t>
            </a:r>
          </a:p>
          <a:p>
            <a:pPr marL="228600" indent="-228600">
              <a:buAutoNum type="arabicPeriod"/>
            </a:pPr>
            <a:r>
              <a:rPr lang="en-US" baseline="0" dirty="0" smtClean="0"/>
              <a:t>PMV: 842 vs. 220, 26 percent of this injury type occurs during the 101 Critical Days period.</a:t>
            </a:r>
          </a:p>
          <a:p>
            <a:pPr marL="228600" indent="-228600">
              <a:buAutoNum type="arabicPeriod"/>
            </a:pPr>
            <a:r>
              <a:rPr lang="en-US" baseline="0" dirty="0" smtClean="0"/>
              <a:t>Walking/Stepping/Marching: 211 vs 66, 31 percent “ “</a:t>
            </a:r>
          </a:p>
          <a:p>
            <a:pPr marL="228600" indent="-228600">
              <a:buAutoNum type="arabicPeriod"/>
            </a:pPr>
            <a:r>
              <a:rPr lang="en-US" baseline="0" dirty="0" smtClean="0"/>
              <a:t>Basketball: 188 vs 64, 34 percent “ “</a:t>
            </a:r>
          </a:p>
          <a:p>
            <a:pPr marL="228600" indent="-228600">
              <a:buAutoNum type="arabicPeriod"/>
            </a:pPr>
            <a:r>
              <a:rPr lang="en-US" baseline="0" dirty="0" smtClean="0"/>
              <a:t>Other: 142 vs 47, 33 percent “ “</a:t>
            </a:r>
          </a:p>
          <a:p>
            <a:pPr marL="228600" indent="-228600">
              <a:buAutoNum type="arabicPeriod"/>
            </a:pPr>
            <a:r>
              <a:rPr lang="en-US" baseline="0" dirty="0" smtClean="0"/>
              <a:t>Football: 98 vs 28, 29 percent “ “</a:t>
            </a:r>
          </a:p>
          <a:p>
            <a:pPr marL="228600" indent="-228600">
              <a:buAutoNum type="arabicPeriod"/>
            </a:pPr>
            <a:r>
              <a:rPr lang="en-US" baseline="0" dirty="0" smtClean="0"/>
              <a:t>Ascending/Descending Stairs or Steps: 76 vs 26, 34 percent</a:t>
            </a:r>
          </a:p>
          <a:p>
            <a:pPr marL="228600" indent="-228600">
              <a:buAutoNum type="arabicPeriod"/>
            </a:pPr>
            <a:r>
              <a:rPr lang="en-US" baseline="0" dirty="0" smtClean="0"/>
              <a:t>Running/Jogging (non PT exercise): 61 vs 18, 30 percent “ “</a:t>
            </a:r>
          </a:p>
          <a:p>
            <a:pPr marL="228600" indent="-228600">
              <a:buAutoNum type="arabicPeriod"/>
            </a:pPr>
            <a:r>
              <a:rPr lang="en-US" baseline="0" dirty="0" smtClean="0"/>
              <a:t>Soccer: 54 vs 25, 46 percent “ “</a:t>
            </a:r>
          </a:p>
          <a:p>
            <a:pPr marL="228600" indent="-228600">
              <a:buAutoNum type="arabicPeriod"/>
            </a:pPr>
            <a:r>
              <a:rPr lang="en-US" baseline="0" dirty="0" smtClean="0"/>
              <a:t>Bicycling: 52 vs 19, 37 percent “ “</a:t>
            </a:r>
          </a:p>
          <a:p>
            <a:pPr marL="228600" indent="-228600">
              <a:buAutoNum type="arabicPeriod"/>
            </a:pPr>
            <a:r>
              <a:rPr lang="en-US" baseline="0" dirty="0" smtClean="0"/>
              <a:t>Baseball/Softball: 51 vs 22, 43 percent</a:t>
            </a:r>
            <a:endParaRPr lang="en-US" dirty="0"/>
          </a:p>
        </p:txBody>
      </p:sp>
      <p:sp>
        <p:nvSpPr>
          <p:cNvPr id="4" name="Slide Number Placeholder 3"/>
          <p:cNvSpPr>
            <a:spLocks noGrp="1"/>
          </p:cNvSpPr>
          <p:nvPr>
            <p:ph type="sldNum" sz="quarter" idx="10"/>
          </p:nvPr>
        </p:nvSpPr>
        <p:spPr/>
        <p:txBody>
          <a:bodyPr/>
          <a:lstStyle/>
          <a:p>
            <a:fld id="{3365FF2E-4E5E-47D4-8636-1E453A641B6A}" type="slidenum">
              <a:rPr lang="en-US" smtClean="0"/>
              <a:t>31</a:t>
            </a:fld>
            <a:endParaRPr lang="en-US" dirty="0"/>
          </a:p>
        </p:txBody>
      </p:sp>
    </p:spTree>
    <p:extLst>
      <p:ext uri="{BB962C8B-B14F-4D97-AF65-F5344CB8AC3E}">
        <p14:creationId xmlns:p14="http://schemas.microsoft.com/office/powerpoint/2010/main" val="275835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55418"/>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2351D06-FF17-4835-ACBE-39CF43457CF2}"/>
              </a:ext>
            </a:extLst>
          </p:cNvPr>
          <p:cNvSpPr>
            <a:spLocks noGrp="1"/>
          </p:cNvSpPr>
          <p:nvPr>
            <p:ph type="pic" sz="quarter" idx="10"/>
          </p:nvPr>
        </p:nvSpPr>
        <p:spPr>
          <a:xfrm>
            <a:off x="2608661" y="1238250"/>
            <a:ext cx="2125264" cy="3762375"/>
          </a:xfrm>
          <a:custGeom>
            <a:avLst/>
            <a:gdLst>
              <a:gd name="connsiteX0" fmla="*/ 106561 w 2125264"/>
              <a:gd name="connsiteY0" fmla="*/ 0 h 3762375"/>
              <a:gd name="connsiteX1" fmla="*/ 2018703 w 2125264"/>
              <a:gd name="connsiteY1" fmla="*/ 0 h 3762375"/>
              <a:gd name="connsiteX2" fmla="*/ 2125264 w 2125264"/>
              <a:gd name="connsiteY2" fmla="*/ 106561 h 3762375"/>
              <a:gd name="connsiteX3" fmla="*/ 2125264 w 2125264"/>
              <a:gd name="connsiteY3" fmla="*/ 3655814 h 3762375"/>
              <a:gd name="connsiteX4" fmla="*/ 2018703 w 2125264"/>
              <a:gd name="connsiteY4" fmla="*/ 3762375 h 3762375"/>
              <a:gd name="connsiteX5" fmla="*/ 106561 w 2125264"/>
              <a:gd name="connsiteY5" fmla="*/ 3762375 h 3762375"/>
              <a:gd name="connsiteX6" fmla="*/ 0 w 2125264"/>
              <a:gd name="connsiteY6" fmla="*/ 3655814 h 3762375"/>
              <a:gd name="connsiteX7" fmla="*/ 0 w 2125264"/>
              <a:gd name="connsiteY7" fmla="*/ 106561 h 3762375"/>
              <a:gd name="connsiteX8" fmla="*/ 106561 w 2125264"/>
              <a:gd name="connsiteY8" fmla="*/ 0 h 37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264" h="3762375">
                <a:moveTo>
                  <a:pt x="106561" y="0"/>
                </a:moveTo>
                <a:lnTo>
                  <a:pt x="2018703" y="0"/>
                </a:lnTo>
                <a:cubicBezTo>
                  <a:pt x="2077555" y="0"/>
                  <a:pt x="2125264" y="47709"/>
                  <a:pt x="2125264" y="106561"/>
                </a:cubicBezTo>
                <a:lnTo>
                  <a:pt x="2125264" y="3655814"/>
                </a:lnTo>
                <a:cubicBezTo>
                  <a:pt x="2125264" y="3714666"/>
                  <a:pt x="2077555" y="3762375"/>
                  <a:pt x="2018703" y="3762375"/>
                </a:cubicBezTo>
                <a:lnTo>
                  <a:pt x="106561" y="3762375"/>
                </a:lnTo>
                <a:cubicBezTo>
                  <a:pt x="47709" y="3762375"/>
                  <a:pt x="0" y="3714666"/>
                  <a:pt x="0" y="3655814"/>
                </a:cubicBezTo>
                <a:lnTo>
                  <a:pt x="0" y="106561"/>
                </a:lnTo>
                <a:cubicBezTo>
                  <a:pt x="0" y="47709"/>
                  <a:pt x="47709" y="0"/>
                  <a:pt x="106561"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55608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CD2FCAB-9314-4664-8DF9-168B84B637C9}"/>
              </a:ext>
            </a:extLst>
          </p:cNvPr>
          <p:cNvSpPr>
            <a:spLocks noGrp="1"/>
          </p:cNvSpPr>
          <p:nvPr>
            <p:ph type="pic" sz="quarter" idx="10"/>
          </p:nvPr>
        </p:nvSpPr>
        <p:spPr>
          <a:xfrm>
            <a:off x="1033692" y="367315"/>
            <a:ext cx="10124616" cy="6123370"/>
          </a:xfrm>
          <a:custGeom>
            <a:avLst/>
            <a:gdLst>
              <a:gd name="connsiteX0" fmla="*/ 5655502 w 10124616"/>
              <a:gd name="connsiteY0" fmla="*/ 1186 h 6123370"/>
              <a:gd name="connsiteX1" fmla="*/ 5911197 w 10124616"/>
              <a:gd name="connsiteY1" fmla="*/ 2634 h 6123370"/>
              <a:gd name="connsiteX2" fmla="*/ 7542024 w 10124616"/>
              <a:gd name="connsiteY2" fmla="*/ 327191 h 6123370"/>
              <a:gd name="connsiteX3" fmla="*/ 9028075 w 10124616"/>
              <a:gd name="connsiteY3" fmla="*/ 1102087 h 6123370"/>
              <a:gd name="connsiteX4" fmla="*/ 9644852 w 10124616"/>
              <a:gd name="connsiteY4" fmla="*/ 1664719 h 6123370"/>
              <a:gd name="connsiteX5" fmla="*/ 10043451 w 10124616"/>
              <a:gd name="connsiteY5" fmla="*/ 2319369 h 6123370"/>
              <a:gd name="connsiteX6" fmla="*/ 10122235 w 10124616"/>
              <a:gd name="connsiteY6" fmla="*/ 2717773 h 6123370"/>
              <a:gd name="connsiteX7" fmla="*/ 10090332 w 10124616"/>
              <a:gd name="connsiteY7" fmla="*/ 3040068 h 6123370"/>
              <a:gd name="connsiteX8" fmla="*/ 9922546 w 10124616"/>
              <a:gd name="connsiteY8" fmla="*/ 3426075 h 6123370"/>
              <a:gd name="connsiteX9" fmla="*/ 9757256 w 10124616"/>
              <a:gd name="connsiteY9" fmla="*/ 3645591 h 6123370"/>
              <a:gd name="connsiteX10" fmla="*/ 9407720 w 10124616"/>
              <a:gd name="connsiteY10" fmla="*/ 3885928 h 6123370"/>
              <a:gd name="connsiteX11" fmla="*/ 8898667 w 10124616"/>
              <a:gd name="connsiteY11" fmla="*/ 3941685 h 6123370"/>
              <a:gd name="connsiteX12" fmla="*/ 8146086 w 10124616"/>
              <a:gd name="connsiteY12" fmla="*/ 3972877 h 6123370"/>
              <a:gd name="connsiteX13" fmla="*/ 7438747 w 10124616"/>
              <a:gd name="connsiteY13" fmla="*/ 4296107 h 6123370"/>
              <a:gd name="connsiteX14" fmla="*/ 6753873 w 10124616"/>
              <a:gd name="connsiteY14" fmla="*/ 4984445 h 6123370"/>
              <a:gd name="connsiteX15" fmla="*/ 6509253 w 10124616"/>
              <a:gd name="connsiteY15" fmla="*/ 5308066 h 6123370"/>
              <a:gd name="connsiteX16" fmla="*/ 5616811 w 10124616"/>
              <a:gd name="connsiteY16" fmla="*/ 5921932 h 6123370"/>
              <a:gd name="connsiteX17" fmla="*/ 5606280 w 10124616"/>
              <a:gd name="connsiteY17" fmla="*/ 5924037 h 6123370"/>
              <a:gd name="connsiteX18" fmla="*/ 5215637 w 10124616"/>
              <a:gd name="connsiteY18" fmla="*/ 6039371 h 6123370"/>
              <a:gd name="connsiteX19" fmla="*/ 4530764 w 10124616"/>
              <a:gd name="connsiteY19" fmla="*/ 6121484 h 6123370"/>
              <a:gd name="connsiteX20" fmla="*/ 2768190 w 10124616"/>
              <a:gd name="connsiteY20" fmla="*/ 5871945 h 6123370"/>
              <a:gd name="connsiteX21" fmla="*/ 1264976 w 10124616"/>
              <a:gd name="connsiteY21" fmla="*/ 5198892 h 6123370"/>
              <a:gd name="connsiteX22" fmla="*/ 578621 w 10124616"/>
              <a:gd name="connsiteY22" fmla="*/ 4660902 h 6123370"/>
              <a:gd name="connsiteX23" fmla="*/ 166370 w 10124616"/>
              <a:gd name="connsiteY23" fmla="*/ 4122756 h 6123370"/>
              <a:gd name="connsiteX24" fmla="*/ 3732 w 10124616"/>
              <a:gd name="connsiteY24" fmla="*/ 3597555 h 6123370"/>
              <a:gd name="connsiteX25" fmla="*/ 115278 w 10124616"/>
              <a:gd name="connsiteY25" fmla="*/ 3025720 h 6123370"/>
              <a:gd name="connsiteX26" fmla="*/ 407793 w 10124616"/>
              <a:gd name="connsiteY26" fmla="*/ 2624196 h 6123370"/>
              <a:gd name="connsiteX27" fmla="*/ 926518 w 10124616"/>
              <a:gd name="connsiteY27" fmla="*/ 2268993 h 6123370"/>
              <a:gd name="connsiteX28" fmla="*/ 1627772 w 10124616"/>
              <a:gd name="connsiteY28" fmla="*/ 2148357 h 6123370"/>
              <a:gd name="connsiteX29" fmla="*/ 2273567 w 10124616"/>
              <a:gd name="connsiteY29" fmla="*/ 2032945 h 6123370"/>
              <a:gd name="connsiteX30" fmla="*/ 2941904 w 10124616"/>
              <a:gd name="connsiteY30" fmla="*/ 1640623 h 6123370"/>
              <a:gd name="connsiteX31" fmla="*/ 3522174 w 10124616"/>
              <a:gd name="connsiteY31" fmla="*/ 1012643 h 6123370"/>
              <a:gd name="connsiteX32" fmla="*/ 3694640 w 10124616"/>
              <a:gd name="connsiteY32" fmla="*/ 794764 h 6123370"/>
              <a:gd name="connsiteX33" fmla="*/ 4264926 w 10124616"/>
              <a:gd name="connsiteY33" fmla="*/ 341929 h 6123370"/>
              <a:gd name="connsiteX34" fmla="*/ 4895977 w 10124616"/>
              <a:gd name="connsiteY34" fmla="*/ 98707 h 6123370"/>
              <a:gd name="connsiteX35" fmla="*/ 5655502 w 10124616"/>
              <a:gd name="connsiteY35" fmla="*/ 1186 h 612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124616" h="6123370">
                <a:moveTo>
                  <a:pt x="5655502" y="1186"/>
                </a:moveTo>
                <a:cubicBezTo>
                  <a:pt x="5740764" y="-826"/>
                  <a:pt x="5826076" y="-232"/>
                  <a:pt x="5911197" y="2634"/>
                </a:cubicBezTo>
                <a:cubicBezTo>
                  <a:pt x="6467599" y="24001"/>
                  <a:pt x="7017682" y="142376"/>
                  <a:pt x="7542024" y="327191"/>
                </a:cubicBezTo>
                <a:cubicBezTo>
                  <a:pt x="8069876" y="514891"/>
                  <a:pt x="8576121" y="769888"/>
                  <a:pt x="9028075" y="1102087"/>
                </a:cubicBezTo>
                <a:cubicBezTo>
                  <a:pt x="9252258" y="1267718"/>
                  <a:pt x="9462791" y="1453313"/>
                  <a:pt x="9644852" y="1664719"/>
                </a:cubicBezTo>
                <a:cubicBezTo>
                  <a:pt x="9811780" y="1859281"/>
                  <a:pt x="9955931" y="2077238"/>
                  <a:pt x="10043451" y="2319369"/>
                </a:cubicBezTo>
                <a:cubicBezTo>
                  <a:pt x="10088304" y="2447258"/>
                  <a:pt x="10121143" y="2581619"/>
                  <a:pt x="10122235" y="2717773"/>
                </a:cubicBezTo>
                <a:cubicBezTo>
                  <a:pt x="10130192" y="2825621"/>
                  <a:pt x="10117867" y="2935496"/>
                  <a:pt x="10090332" y="3040068"/>
                </a:cubicBezTo>
                <a:cubicBezTo>
                  <a:pt x="10060534" y="3178016"/>
                  <a:pt x="9996415" y="3306607"/>
                  <a:pt x="9922546" y="3426075"/>
                </a:cubicBezTo>
                <a:cubicBezTo>
                  <a:pt x="9873403" y="3503276"/>
                  <a:pt x="9821842" y="3580555"/>
                  <a:pt x="9757256" y="3645591"/>
                </a:cubicBezTo>
                <a:cubicBezTo>
                  <a:pt x="9663573" y="3753282"/>
                  <a:pt x="9542667" y="3838360"/>
                  <a:pt x="9407720" y="3885928"/>
                </a:cubicBezTo>
                <a:cubicBezTo>
                  <a:pt x="9244848" y="3943634"/>
                  <a:pt x="9069418" y="3946207"/>
                  <a:pt x="8898667" y="3941685"/>
                </a:cubicBezTo>
                <a:cubicBezTo>
                  <a:pt x="8647728" y="3933262"/>
                  <a:pt x="8393436" y="3920240"/>
                  <a:pt x="8146086" y="3972877"/>
                </a:cubicBezTo>
                <a:cubicBezTo>
                  <a:pt x="7889375" y="4024890"/>
                  <a:pt x="7649124" y="4141783"/>
                  <a:pt x="7438747" y="4296107"/>
                </a:cubicBezTo>
                <a:cubicBezTo>
                  <a:pt x="7176108" y="4488019"/>
                  <a:pt x="6953796" y="4729214"/>
                  <a:pt x="6753873" y="4984445"/>
                </a:cubicBezTo>
                <a:cubicBezTo>
                  <a:pt x="6669082" y="5089797"/>
                  <a:pt x="6595993" y="5204117"/>
                  <a:pt x="6509253" y="5308066"/>
                </a:cubicBezTo>
                <a:cubicBezTo>
                  <a:pt x="6274773" y="5589109"/>
                  <a:pt x="5958390" y="5794745"/>
                  <a:pt x="5616811" y="5921932"/>
                </a:cubicBezTo>
                <a:cubicBezTo>
                  <a:pt x="5614159" y="5922399"/>
                  <a:pt x="5608854" y="5923491"/>
                  <a:pt x="5606280" y="5924037"/>
                </a:cubicBezTo>
                <a:cubicBezTo>
                  <a:pt x="5479992" y="5974178"/>
                  <a:pt x="5348166" y="6010128"/>
                  <a:pt x="5215637" y="6039371"/>
                </a:cubicBezTo>
                <a:cubicBezTo>
                  <a:pt x="4990752" y="6089356"/>
                  <a:pt x="4760797" y="6113842"/>
                  <a:pt x="4530764" y="6121484"/>
                </a:cubicBezTo>
                <a:cubicBezTo>
                  <a:pt x="3934502" y="6138328"/>
                  <a:pt x="3338787" y="6041320"/>
                  <a:pt x="2768190" y="5871945"/>
                </a:cubicBezTo>
                <a:cubicBezTo>
                  <a:pt x="2241040" y="5713644"/>
                  <a:pt x="1731127" y="5492491"/>
                  <a:pt x="1264976" y="5198892"/>
                </a:cubicBezTo>
                <a:cubicBezTo>
                  <a:pt x="1019030" y="5043087"/>
                  <a:pt x="785331" y="4866304"/>
                  <a:pt x="578621" y="4660902"/>
                </a:cubicBezTo>
                <a:cubicBezTo>
                  <a:pt x="418324" y="4500885"/>
                  <a:pt x="273782" y="4322855"/>
                  <a:pt x="166370" y="4122756"/>
                </a:cubicBezTo>
                <a:cubicBezTo>
                  <a:pt x="79396" y="3960322"/>
                  <a:pt x="18163" y="3781980"/>
                  <a:pt x="3732" y="3597555"/>
                </a:cubicBezTo>
                <a:cubicBezTo>
                  <a:pt x="-13194" y="3401355"/>
                  <a:pt x="28070" y="3201801"/>
                  <a:pt x="115278" y="3025720"/>
                </a:cubicBezTo>
                <a:cubicBezTo>
                  <a:pt x="188290" y="2875996"/>
                  <a:pt x="291334" y="2742572"/>
                  <a:pt x="407793" y="2624196"/>
                </a:cubicBezTo>
                <a:cubicBezTo>
                  <a:pt x="554597" y="2472913"/>
                  <a:pt x="728701" y="2344635"/>
                  <a:pt x="926518" y="2268993"/>
                </a:cubicBezTo>
                <a:cubicBezTo>
                  <a:pt x="1149531" y="2181655"/>
                  <a:pt x="1391266" y="2164889"/>
                  <a:pt x="1627772" y="2148357"/>
                </a:cubicBezTo>
                <a:cubicBezTo>
                  <a:pt x="1845871" y="2130187"/>
                  <a:pt x="2065843" y="2105389"/>
                  <a:pt x="2273567" y="2032945"/>
                </a:cubicBezTo>
                <a:cubicBezTo>
                  <a:pt x="2520370" y="1949739"/>
                  <a:pt x="2744554" y="1809062"/>
                  <a:pt x="2941904" y="1640623"/>
                </a:cubicBezTo>
                <a:cubicBezTo>
                  <a:pt x="3159379" y="1455184"/>
                  <a:pt x="3348771" y="1239177"/>
                  <a:pt x="3522174" y="1012643"/>
                </a:cubicBezTo>
                <a:cubicBezTo>
                  <a:pt x="3577947" y="938717"/>
                  <a:pt x="3632471" y="863621"/>
                  <a:pt x="3694640" y="794764"/>
                </a:cubicBezTo>
                <a:cubicBezTo>
                  <a:pt x="3856654" y="612289"/>
                  <a:pt x="4051196" y="459368"/>
                  <a:pt x="4264926" y="341929"/>
                </a:cubicBezTo>
                <a:cubicBezTo>
                  <a:pt x="4463056" y="232912"/>
                  <a:pt x="4676630" y="152826"/>
                  <a:pt x="4895977" y="98707"/>
                </a:cubicBezTo>
                <a:cubicBezTo>
                  <a:pt x="5144381" y="36712"/>
                  <a:pt x="5399716" y="7221"/>
                  <a:pt x="5655502" y="1186"/>
                </a:cubicBezTo>
                <a:close/>
              </a:path>
            </a:pathLst>
          </a:custGeom>
          <a:solidFill>
            <a:schemeClr val="bg2">
              <a:lumMod val="85000"/>
            </a:schemeClr>
          </a:solidFill>
        </p:spPr>
        <p:txBody>
          <a:bodyPr rtlCol="0">
            <a:noAutofit/>
          </a:bodyPr>
          <a:lstStyle/>
          <a:p>
            <a:pPr lvl="0"/>
            <a:endParaRPr lang="en-US" noProof="0" dirty="0"/>
          </a:p>
        </p:txBody>
      </p:sp>
    </p:spTree>
    <p:extLst>
      <p:ext uri="{BB962C8B-B14F-4D97-AF65-F5344CB8AC3E}">
        <p14:creationId xmlns:p14="http://schemas.microsoft.com/office/powerpoint/2010/main" val="3536103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11082338" y="747713"/>
            <a:ext cx="303212" cy="728662"/>
            <a:chOff x="4532379" y="2879834"/>
            <a:chExt cx="1237039" cy="2985028"/>
          </a:xfrm>
        </p:grpSpPr>
        <p:sp>
          <p:nvSpPr>
            <p:cNvPr id="4" name="Freeform: Shape 7"/>
            <p:cNvSpPr>
              <a:spLocks/>
            </p:cNvSpPr>
            <p:nvPr/>
          </p:nvSpPr>
          <p:spPr bwMode="auto">
            <a:xfrm>
              <a:off x="4533354" y="3641109"/>
              <a:ext cx="1231204" cy="875263"/>
            </a:xfrm>
            <a:custGeom>
              <a:avLst/>
              <a:gdLst>
                <a:gd name="T0" fmla="*/ 1204270 w 1231203"/>
                <a:gd name="T1" fmla="*/ 586491 h 875263"/>
                <a:gd name="T2" fmla="*/ 617768 w 1231203"/>
                <a:gd name="T3" fmla="*/ 0 h 875263"/>
                <a:gd name="T4" fmla="*/ 31895 w 1231203"/>
                <a:gd name="T5" fmla="*/ 585861 h 875263"/>
                <a:gd name="T6" fmla="*/ 0 w 1231203"/>
                <a:gd name="T7" fmla="*/ 878969 h 875263"/>
                <a:gd name="T8" fmla="*/ 553371 w 1231203"/>
                <a:gd name="T9" fmla="*/ 325598 h 875263"/>
                <a:gd name="T10" fmla="*/ 682707 w 1231203"/>
                <a:gd name="T11" fmla="*/ 325598 h 875263"/>
                <a:gd name="T12" fmla="*/ 1236066 w 1231203"/>
                <a:gd name="T13" fmla="*/ 878951 h 875263"/>
                <a:gd name="T14" fmla="*/ 1204270 w 1231203"/>
                <a:gd name="T15" fmla="*/ 586491 h 8752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1203" h="875263">
                  <a:moveTo>
                    <a:pt x="1204269" y="586491"/>
                  </a:moveTo>
                  <a:lnTo>
                    <a:pt x="617767" y="0"/>
                  </a:lnTo>
                  <a:lnTo>
                    <a:pt x="31895" y="585861"/>
                  </a:lnTo>
                  <a:cubicBezTo>
                    <a:pt x="16647" y="680319"/>
                    <a:pt x="5462" y="778308"/>
                    <a:pt x="0" y="878969"/>
                  </a:cubicBezTo>
                  <a:lnTo>
                    <a:pt x="553371" y="325598"/>
                  </a:lnTo>
                  <a:cubicBezTo>
                    <a:pt x="589082" y="289881"/>
                    <a:pt x="646989" y="289881"/>
                    <a:pt x="682706" y="325598"/>
                  </a:cubicBezTo>
                  <a:lnTo>
                    <a:pt x="1236065" y="878951"/>
                  </a:lnTo>
                  <a:cubicBezTo>
                    <a:pt x="1230609" y="778512"/>
                    <a:pt x="1219464" y="680745"/>
                    <a:pt x="1204269" y="586491"/>
                  </a:cubicBezTo>
                  <a:close/>
                </a:path>
              </a:pathLst>
            </a:custGeom>
            <a:solidFill>
              <a:schemeClr val="accent2"/>
            </a:solidFill>
            <a:ln>
              <a:noFill/>
            </a:ln>
            <a:extLst>
              <a:ext uri="{91240B29-F687-4F45-9708-019B960494DF}">
                <a14:hiddenLine xmlns:a14="http://schemas.microsoft.com/office/drawing/2010/main" w="5823" cap="flat">
                  <a:solidFill>
                    <a:srgbClr val="000000"/>
                  </a:solidFill>
                  <a:prstDash val="solid"/>
                  <a:miter lim="800000"/>
                  <a:headEnd/>
                  <a:tailEnd/>
                </a14:hiddenLine>
              </a:ext>
            </a:extLst>
          </p:spPr>
          <p:txBody>
            <a:bodyPr anchor="ctr"/>
            <a:lstStyle/>
            <a:p>
              <a:endParaRPr lang="en-US" dirty="0"/>
            </a:p>
          </p:txBody>
        </p:sp>
        <p:sp>
          <p:nvSpPr>
            <p:cNvPr id="5" name="Freeform: Shape 8">
              <a:extLst>
                <a:ext uri="{FF2B5EF4-FFF2-40B4-BE49-F238E27FC236}">
                  <a16:creationId xmlns:a16="http://schemas.microsoft.com/office/drawing/2014/main" id="{0543A413-454B-4F69-9EF2-2E401D1AD649}"/>
                </a:ext>
              </a:extLst>
            </p:cNvPr>
            <p:cNvSpPr/>
            <p:nvPr/>
          </p:nvSpPr>
          <p:spPr>
            <a:xfrm>
              <a:off x="4532379" y="4160989"/>
              <a:ext cx="1237039" cy="858440"/>
            </a:xfrm>
            <a:custGeom>
              <a:avLst/>
              <a:gdLst>
                <a:gd name="connsiteX0" fmla="*/ 619010 w 1237039"/>
                <a:gd name="connsiteY0" fmla="*/ 0 h 857758"/>
                <a:gd name="connsiteX1" fmla="*/ 0 w 1237039"/>
                <a:gd name="connsiteY1" fmla="*/ 619010 h 857758"/>
                <a:gd name="connsiteX2" fmla="*/ 21601 w 1237039"/>
                <a:gd name="connsiteY2" fmla="*/ 858353 h 857758"/>
                <a:gd name="connsiteX3" fmla="*/ 554345 w 1237039"/>
                <a:gd name="connsiteY3" fmla="*/ 325598 h 857758"/>
                <a:gd name="connsiteX4" fmla="*/ 619010 w 1237039"/>
                <a:gd name="connsiteY4" fmla="*/ 298815 h 857758"/>
                <a:gd name="connsiteX5" fmla="*/ 683674 w 1237039"/>
                <a:gd name="connsiteY5" fmla="*/ 325604 h 857758"/>
                <a:gd name="connsiteX6" fmla="*/ 1216406 w 1237039"/>
                <a:gd name="connsiteY6" fmla="*/ 858342 h 857758"/>
                <a:gd name="connsiteX7" fmla="*/ 1238008 w 1237039"/>
                <a:gd name="connsiteY7" fmla="*/ 619004 h 857758"/>
                <a:gd name="connsiteX8" fmla="*/ 619010 w 1237039"/>
                <a:gd name="connsiteY8" fmla="*/ 0 h 85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039" h="857758">
                  <a:moveTo>
                    <a:pt x="619010" y="0"/>
                  </a:moveTo>
                  <a:lnTo>
                    <a:pt x="0" y="619010"/>
                  </a:lnTo>
                  <a:cubicBezTo>
                    <a:pt x="3647" y="698227"/>
                    <a:pt x="10836" y="778045"/>
                    <a:pt x="21601" y="858353"/>
                  </a:cubicBezTo>
                  <a:lnTo>
                    <a:pt x="554345" y="325598"/>
                  </a:lnTo>
                  <a:cubicBezTo>
                    <a:pt x="571489" y="308449"/>
                    <a:pt x="594759" y="298815"/>
                    <a:pt x="619010" y="298815"/>
                  </a:cubicBezTo>
                  <a:cubicBezTo>
                    <a:pt x="643272" y="298815"/>
                    <a:pt x="666531" y="308449"/>
                    <a:pt x="683674" y="325604"/>
                  </a:cubicBezTo>
                  <a:lnTo>
                    <a:pt x="1216406" y="858342"/>
                  </a:lnTo>
                  <a:cubicBezTo>
                    <a:pt x="1227172" y="778033"/>
                    <a:pt x="1234361" y="698221"/>
                    <a:pt x="1238008" y="619004"/>
                  </a:cubicBezTo>
                  <a:lnTo>
                    <a:pt x="619010" y="0"/>
                  </a:lnTo>
                  <a:close/>
                </a:path>
              </a:pathLst>
            </a:custGeom>
            <a:solidFill>
              <a:schemeClr val="accent3"/>
            </a:solidFill>
            <a:ln w="5823" cap="flat">
              <a:noFill/>
              <a:prstDash val="solid"/>
              <a:miter/>
            </a:ln>
          </p:spPr>
          <p:txBody>
            <a:bodyPr anchor="ctr"/>
            <a:lstStyle/>
            <a:p>
              <a:pPr algn="r" eaLnBrk="1" fontAlgn="auto" hangingPunct="1">
                <a:spcBef>
                  <a:spcPts val="0"/>
                </a:spcBef>
                <a:spcAft>
                  <a:spcPts val="0"/>
                </a:spcAft>
                <a:defRPr/>
              </a:pPr>
              <a:endParaRPr lang="en-US" dirty="0">
                <a:latin typeface="+mn-lt"/>
              </a:endParaRPr>
            </a:p>
          </p:txBody>
        </p:sp>
        <p:sp>
          <p:nvSpPr>
            <p:cNvPr id="6" name="Freeform: Shape 9"/>
            <p:cNvSpPr>
              <a:spLocks/>
            </p:cNvSpPr>
            <p:nvPr/>
          </p:nvSpPr>
          <p:spPr bwMode="auto">
            <a:xfrm>
              <a:off x="4637492" y="2879834"/>
              <a:ext cx="1026976" cy="1015306"/>
            </a:xfrm>
            <a:custGeom>
              <a:avLst/>
              <a:gdLst>
                <a:gd name="T0" fmla="*/ 862987 w 1026975"/>
                <a:gd name="T1" fmla="*/ 549433 h 1015305"/>
                <a:gd name="T2" fmla="*/ 588756 w 1026975"/>
                <a:gd name="T3" fmla="*/ 38914 h 1015305"/>
                <a:gd name="T4" fmla="*/ 513897 w 1026975"/>
                <a:gd name="T5" fmla="*/ 0 h 1015305"/>
                <a:gd name="T6" fmla="*/ 439044 w 1026975"/>
                <a:gd name="T7" fmla="*/ 38920 h 1015305"/>
                <a:gd name="T8" fmla="*/ 164806 w 1026975"/>
                <a:gd name="T9" fmla="*/ 549439 h 1015305"/>
                <a:gd name="T10" fmla="*/ 0 w 1026975"/>
                <a:gd name="T11" fmla="*/ 1016234 h 1015305"/>
                <a:gd name="T12" fmla="*/ 448964 w 1026975"/>
                <a:gd name="T13" fmla="*/ 567271 h 1015305"/>
                <a:gd name="T14" fmla="*/ 578299 w 1026975"/>
                <a:gd name="T15" fmla="*/ 567271 h 1015305"/>
                <a:gd name="T16" fmla="*/ 1027986 w 1026975"/>
                <a:gd name="T17" fmla="*/ 1016946 h 1015305"/>
                <a:gd name="T18" fmla="*/ 862987 w 1026975"/>
                <a:gd name="T19" fmla="*/ 549433 h 10153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6975" h="1015305">
                  <a:moveTo>
                    <a:pt x="862986" y="549432"/>
                  </a:moveTo>
                  <a:cubicBezTo>
                    <a:pt x="728231" y="239017"/>
                    <a:pt x="594386" y="46943"/>
                    <a:pt x="588755" y="38914"/>
                  </a:cubicBezTo>
                  <a:cubicBezTo>
                    <a:pt x="571635" y="14524"/>
                    <a:pt x="543708" y="0"/>
                    <a:pt x="513896" y="0"/>
                  </a:cubicBezTo>
                  <a:cubicBezTo>
                    <a:pt x="484097" y="0"/>
                    <a:pt x="456158" y="14524"/>
                    <a:pt x="439044" y="38920"/>
                  </a:cubicBezTo>
                  <a:cubicBezTo>
                    <a:pt x="433407" y="46943"/>
                    <a:pt x="299556" y="239017"/>
                    <a:pt x="164806" y="549438"/>
                  </a:cubicBezTo>
                  <a:cubicBezTo>
                    <a:pt x="109548" y="676730"/>
                    <a:pt x="49604" y="835527"/>
                    <a:pt x="0" y="1016233"/>
                  </a:cubicBezTo>
                  <a:lnTo>
                    <a:pt x="448964" y="567270"/>
                  </a:lnTo>
                  <a:cubicBezTo>
                    <a:pt x="484674" y="531553"/>
                    <a:pt x="542582" y="531553"/>
                    <a:pt x="578298" y="567270"/>
                  </a:cubicBezTo>
                  <a:lnTo>
                    <a:pt x="1027985" y="1016945"/>
                  </a:lnTo>
                  <a:cubicBezTo>
                    <a:pt x="978346" y="835947"/>
                    <a:pt x="918321" y="676905"/>
                    <a:pt x="862986" y="549432"/>
                  </a:cubicBezTo>
                  <a:close/>
                </a:path>
              </a:pathLst>
            </a:custGeom>
            <a:solidFill>
              <a:schemeClr val="accent1"/>
            </a:solidFill>
            <a:ln>
              <a:noFill/>
            </a:ln>
            <a:extLst>
              <a:ext uri="{91240B29-F687-4F45-9708-019B960494DF}">
                <a14:hiddenLine xmlns:a14="http://schemas.microsoft.com/office/drawing/2010/main" w="5823" cap="flat">
                  <a:solidFill>
                    <a:srgbClr val="000000"/>
                  </a:solidFill>
                  <a:prstDash val="solid"/>
                  <a:miter lim="800000"/>
                  <a:headEnd/>
                  <a:tailEnd/>
                </a14:hiddenLine>
              </a:ext>
            </a:extLst>
          </p:spPr>
          <p:txBody>
            <a:bodyPr anchor="ctr"/>
            <a:lstStyle/>
            <a:p>
              <a:endParaRPr lang="en-US" dirty="0"/>
            </a:p>
          </p:txBody>
        </p:sp>
        <p:sp>
          <p:nvSpPr>
            <p:cNvPr id="7" name="Freeform: Shape 10">
              <a:extLst>
                <a:ext uri="{FF2B5EF4-FFF2-40B4-BE49-F238E27FC236}">
                  <a16:creationId xmlns:a16="http://schemas.microsoft.com/office/drawing/2014/main" id="{F9C136A7-1AC5-4493-A667-F4064C4E2369}"/>
                </a:ext>
              </a:extLst>
            </p:cNvPr>
            <p:cNvSpPr/>
            <p:nvPr/>
          </p:nvSpPr>
          <p:spPr>
            <a:xfrm>
              <a:off x="4590667" y="4681255"/>
              <a:ext cx="1113985" cy="1183607"/>
            </a:xfrm>
            <a:custGeom>
              <a:avLst/>
              <a:gdLst>
                <a:gd name="connsiteX0" fmla="*/ 559177 w 1114502"/>
                <a:gd name="connsiteY0" fmla="*/ 0 h 1184523"/>
                <a:gd name="connsiteX1" fmla="*/ 0 w 1114502"/>
                <a:gd name="connsiteY1" fmla="*/ 559188 h 1184523"/>
                <a:gd name="connsiteX2" fmla="*/ 176978 w 1114502"/>
                <a:gd name="connsiteY2" fmla="*/ 1130064 h 1184523"/>
                <a:gd name="connsiteX3" fmla="*/ 241905 w 1114502"/>
                <a:gd name="connsiteY3" fmla="*/ 1184903 h 1184523"/>
                <a:gd name="connsiteX4" fmla="*/ 261698 w 1114502"/>
                <a:gd name="connsiteY4" fmla="*/ 1187067 h 1184523"/>
                <a:gd name="connsiteX5" fmla="*/ 323917 w 1114502"/>
                <a:gd name="connsiteY5" fmla="*/ 1162636 h 1184523"/>
                <a:gd name="connsiteX6" fmla="*/ 559171 w 1114502"/>
                <a:gd name="connsiteY6" fmla="*/ 944246 h 1184523"/>
                <a:gd name="connsiteX7" fmla="*/ 794401 w 1114502"/>
                <a:gd name="connsiteY7" fmla="*/ 1162630 h 1184523"/>
                <a:gd name="connsiteX8" fmla="*/ 876419 w 1114502"/>
                <a:gd name="connsiteY8" fmla="*/ 1184891 h 1184523"/>
                <a:gd name="connsiteX9" fmla="*/ 941346 w 1114502"/>
                <a:gd name="connsiteY9" fmla="*/ 1130053 h 1184523"/>
                <a:gd name="connsiteX10" fmla="*/ 1118330 w 1114502"/>
                <a:gd name="connsiteY10" fmla="*/ 559165 h 1184523"/>
                <a:gd name="connsiteX11" fmla="*/ 559177 w 1114502"/>
                <a:gd name="connsiteY11" fmla="*/ 0 h 118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502" h="1184523">
                  <a:moveTo>
                    <a:pt x="559177" y="0"/>
                  </a:moveTo>
                  <a:lnTo>
                    <a:pt x="0" y="559188"/>
                  </a:lnTo>
                  <a:cubicBezTo>
                    <a:pt x="40017" y="747726"/>
                    <a:pt x="99062" y="938440"/>
                    <a:pt x="176978" y="1130064"/>
                  </a:cubicBezTo>
                  <a:cubicBezTo>
                    <a:pt x="188298" y="1157898"/>
                    <a:pt x="212567" y="1178402"/>
                    <a:pt x="241905" y="1184903"/>
                  </a:cubicBezTo>
                  <a:cubicBezTo>
                    <a:pt x="248470" y="1186361"/>
                    <a:pt x="255104" y="1187067"/>
                    <a:pt x="261698" y="1187067"/>
                  </a:cubicBezTo>
                  <a:cubicBezTo>
                    <a:pt x="284531" y="1187067"/>
                    <a:pt x="306827" y="1178507"/>
                    <a:pt x="323917" y="1162636"/>
                  </a:cubicBezTo>
                  <a:lnTo>
                    <a:pt x="559171" y="944246"/>
                  </a:lnTo>
                  <a:lnTo>
                    <a:pt x="794401" y="1162630"/>
                  </a:lnTo>
                  <a:cubicBezTo>
                    <a:pt x="816428" y="1183082"/>
                    <a:pt x="847092" y="1191386"/>
                    <a:pt x="876419" y="1184891"/>
                  </a:cubicBezTo>
                  <a:cubicBezTo>
                    <a:pt x="905752" y="1178391"/>
                    <a:pt x="930032" y="1157886"/>
                    <a:pt x="941346" y="1130053"/>
                  </a:cubicBezTo>
                  <a:cubicBezTo>
                    <a:pt x="1019268" y="938423"/>
                    <a:pt x="1078319" y="747714"/>
                    <a:pt x="1118330" y="559165"/>
                  </a:cubicBezTo>
                  <a:lnTo>
                    <a:pt x="559177" y="0"/>
                  </a:lnTo>
                  <a:close/>
                </a:path>
              </a:pathLst>
            </a:custGeom>
            <a:solidFill>
              <a:schemeClr val="accent4"/>
            </a:solidFill>
            <a:ln w="5823" cap="flat">
              <a:noFill/>
              <a:prstDash val="solid"/>
              <a:miter/>
            </a:ln>
          </p:spPr>
          <p:txBody>
            <a:bodyPr anchor="ctr"/>
            <a:lstStyle/>
            <a:p>
              <a:pPr algn="r" eaLnBrk="1" fontAlgn="auto" hangingPunct="1">
                <a:spcBef>
                  <a:spcPts val="0"/>
                </a:spcBef>
                <a:spcAft>
                  <a:spcPts val="0"/>
                </a:spcAft>
                <a:defRPr/>
              </a:pPr>
              <a:endParaRPr lang="en-US" dirty="0">
                <a:latin typeface="+mn-lt"/>
              </a:endParaRPr>
            </a:p>
          </p:txBody>
        </p:sp>
      </p:grpSp>
      <p:sp>
        <p:nvSpPr>
          <p:cNvPr id="14" name="Title 6">
            <a:extLst>
              <a:ext uri="{FF2B5EF4-FFF2-40B4-BE49-F238E27FC236}">
                <a16:creationId xmlns:a16="http://schemas.microsoft.com/office/drawing/2014/main" id="{36B8DA9D-1B36-4202-8DA9-3CFD8F93A5AC}"/>
              </a:ext>
            </a:extLst>
          </p:cNvPr>
          <p:cNvSpPr>
            <a:spLocks noGrp="1"/>
          </p:cNvSpPr>
          <p:nvPr>
            <p:ph type="title"/>
          </p:nvPr>
        </p:nvSpPr>
        <p:spPr>
          <a:xfrm>
            <a:off x="5233617" y="644496"/>
            <a:ext cx="6041781" cy="934102"/>
          </a:xfrm>
          <a:prstGeom prst="rect">
            <a:avLst/>
          </a:prstGeom>
        </p:spPr>
        <p:txBody>
          <a:bodyPr>
            <a:spAutoFit/>
          </a:bodyPr>
          <a:lstStyle>
            <a:lvl1pPr algn="r">
              <a:defRPr sz="6000"/>
            </a:lvl1pPr>
          </a:lstStyle>
          <a:p>
            <a:r>
              <a:rPr lang="en-US"/>
              <a:t>Click to edit Master title style</a:t>
            </a:r>
            <a:endParaRPr lang="en-US" dirty="0"/>
          </a:p>
        </p:txBody>
      </p:sp>
    </p:spTree>
    <p:extLst>
      <p:ext uri="{BB962C8B-B14F-4D97-AF65-F5344CB8AC3E}">
        <p14:creationId xmlns:p14="http://schemas.microsoft.com/office/powerpoint/2010/main" val="4085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E9D950E-516A-40A4-BD5F-355C3268DC5F}"/>
              </a:ext>
            </a:extLst>
          </p:cNvPr>
          <p:cNvSpPr>
            <a:spLocks noGrp="1"/>
          </p:cNvSpPr>
          <p:nvPr>
            <p:ph type="pic" sz="quarter" idx="10"/>
          </p:nvPr>
        </p:nvSpPr>
        <p:spPr>
          <a:xfrm>
            <a:off x="-1" y="0"/>
            <a:ext cx="6377651" cy="5995685"/>
          </a:xfrm>
          <a:custGeom>
            <a:avLst/>
            <a:gdLst>
              <a:gd name="connsiteX0" fmla="*/ 0 w 7665720"/>
              <a:gd name="connsiteY0" fmla="*/ 0 h 6858000"/>
              <a:gd name="connsiteX1" fmla="*/ 1165592 w 7665720"/>
              <a:gd name="connsiteY1" fmla="*/ 0 h 6858000"/>
              <a:gd name="connsiteX2" fmla="*/ 1569720 w 7665720"/>
              <a:gd name="connsiteY2" fmla="*/ 426378 h 6858000"/>
              <a:gd name="connsiteX3" fmla="*/ 1973849 w 7665720"/>
              <a:gd name="connsiteY3" fmla="*/ 0 h 6858000"/>
              <a:gd name="connsiteX4" fmla="*/ 7665720 w 7665720"/>
              <a:gd name="connsiteY4" fmla="*/ 0 h 6858000"/>
              <a:gd name="connsiteX5" fmla="*/ 4415656 w 7665720"/>
              <a:gd name="connsiteY5" fmla="*/ 3429000 h 6858000"/>
              <a:gd name="connsiteX6" fmla="*/ 7665720 w 7665720"/>
              <a:gd name="connsiteY6" fmla="*/ 6858000 h 6858000"/>
              <a:gd name="connsiteX7" fmla="*/ 1973849 w 7665720"/>
              <a:gd name="connsiteY7" fmla="*/ 6858000 h 6858000"/>
              <a:gd name="connsiteX8" fmla="*/ 1569720 w 7665720"/>
              <a:gd name="connsiteY8" fmla="*/ 6431622 h 6858000"/>
              <a:gd name="connsiteX9" fmla="*/ 1165592 w 7665720"/>
              <a:gd name="connsiteY9" fmla="*/ 6858000 h 6858000"/>
              <a:gd name="connsiteX10" fmla="*/ 0 w 766572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720" h="6858000">
                <a:moveTo>
                  <a:pt x="0" y="0"/>
                </a:moveTo>
                <a:lnTo>
                  <a:pt x="1165592" y="0"/>
                </a:lnTo>
                <a:lnTo>
                  <a:pt x="1569720" y="426378"/>
                </a:lnTo>
                <a:lnTo>
                  <a:pt x="1973849" y="0"/>
                </a:lnTo>
                <a:lnTo>
                  <a:pt x="7665720" y="0"/>
                </a:lnTo>
                <a:lnTo>
                  <a:pt x="4415656" y="3429000"/>
                </a:lnTo>
                <a:lnTo>
                  <a:pt x="7665720" y="6858000"/>
                </a:lnTo>
                <a:lnTo>
                  <a:pt x="1973849" y="6858000"/>
                </a:lnTo>
                <a:lnTo>
                  <a:pt x="1569720" y="6431622"/>
                </a:lnTo>
                <a:lnTo>
                  <a:pt x="1165592" y="6858000"/>
                </a:lnTo>
                <a:lnTo>
                  <a:pt x="0" y="6858000"/>
                </a:lnTo>
                <a:close/>
              </a:path>
            </a:pathLst>
          </a:custGeom>
        </p:spPr>
      </p:sp>
    </p:spTree>
    <p:extLst>
      <p:ext uri="{BB962C8B-B14F-4D97-AF65-F5344CB8AC3E}">
        <p14:creationId xmlns:p14="http://schemas.microsoft.com/office/powerpoint/2010/main" val="134232302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Slide">
    <p:spTree>
      <p:nvGrpSpPr>
        <p:cNvPr id="1" name=""/>
        <p:cNvGrpSpPr/>
        <p:nvPr/>
      </p:nvGrpSpPr>
      <p:grpSpPr>
        <a:xfrm>
          <a:off x="0" y="0"/>
          <a:ext cx="0" cy="0"/>
          <a:chOff x="0" y="0"/>
          <a:chExt cx="0" cy="0"/>
        </a:xfrm>
      </p:grpSpPr>
      <p:sp>
        <p:nvSpPr>
          <p:cNvPr id="5" name="Picture Placeholder 21">
            <a:extLst>
              <a:ext uri="{FF2B5EF4-FFF2-40B4-BE49-F238E27FC236}">
                <a16:creationId xmlns:a16="http://schemas.microsoft.com/office/drawing/2014/main" id="{BBBFFE77-3594-4B1E-9E54-B51AFDAA25EF}"/>
              </a:ext>
            </a:extLst>
          </p:cNvPr>
          <p:cNvSpPr>
            <a:spLocks noGrp="1"/>
          </p:cNvSpPr>
          <p:nvPr>
            <p:ph type="pic" sz="quarter" idx="12"/>
          </p:nvPr>
        </p:nvSpPr>
        <p:spPr>
          <a:xfrm>
            <a:off x="7096246" y="858230"/>
            <a:ext cx="4257554" cy="4707874"/>
          </a:xfrm>
          <a:custGeom>
            <a:avLst/>
            <a:gdLst>
              <a:gd name="connsiteX0" fmla="*/ 114371 w 5171758"/>
              <a:gd name="connsiteY0" fmla="*/ 528320 h 5399722"/>
              <a:gd name="connsiteX1" fmla="*/ 2827267 w 5171758"/>
              <a:gd name="connsiteY1" fmla="*/ 528320 h 5399722"/>
              <a:gd name="connsiteX2" fmla="*/ 2941638 w 5171758"/>
              <a:gd name="connsiteY2" fmla="*/ 642691 h 5399722"/>
              <a:gd name="connsiteX3" fmla="*/ 2941638 w 5171758"/>
              <a:gd name="connsiteY3" fmla="*/ 5285351 h 5399722"/>
              <a:gd name="connsiteX4" fmla="*/ 2827267 w 5171758"/>
              <a:gd name="connsiteY4" fmla="*/ 5399722 h 5399722"/>
              <a:gd name="connsiteX5" fmla="*/ 114371 w 5171758"/>
              <a:gd name="connsiteY5" fmla="*/ 5399722 h 5399722"/>
              <a:gd name="connsiteX6" fmla="*/ 0 w 5171758"/>
              <a:gd name="connsiteY6" fmla="*/ 5285351 h 5399722"/>
              <a:gd name="connsiteX7" fmla="*/ 0 w 5171758"/>
              <a:gd name="connsiteY7" fmla="*/ 642691 h 5399722"/>
              <a:gd name="connsiteX8" fmla="*/ 114371 w 5171758"/>
              <a:gd name="connsiteY8" fmla="*/ 528320 h 5399722"/>
              <a:gd name="connsiteX9" fmla="*/ 2344491 w 5171758"/>
              <a:gd name="connsiteY9" fmla="*/ 0 h 5399722"/>
              <a:gd name="connsiteX10" fmla="*/ 5057387 w 5171758"/>
              <a:gd name="connsiteY10" fmla="*/ 0 h 5399722"/>
              <a:gd name="connsiteX11" fmla="*/ 5171758 w 5171758"/>
              <a:gd name="connsiteY11" fmla="*/ 114371 h 5399722"/>
              <a:gd name="connsiteX12" fmla="*/ 5171758 w 5171758"/>
              <a:gd name="connsiteY12" fmla="*/ 4411591 h 5399722"/>
              <a:gd name="connsiteX13" fmla="*/ 5057387 w 5171758"/>
              <a:gd name="connsiteY13" fmla="*/ 4525962 h 5399722"/>
              <a:gd name="connsiteX14" fmla="*/ 3022918 w 5171758"/>
              <a:gd name="connsiteY14" fmla="*/ 4525962 h 5399722"/>
              <a:gd name="connsiteX15" fmla="*/ 3022918 w 5171758"/>
              <a:gd name="connsiteY15" fmla="*/ 581731 h 5399722"/>
              <a:gd name="connsiteX16" fmla="*/ 2908547 w 5171758"/>
              <a:gd name="connsiteY16" fmla="*/ 467360 h 5399722"/>
              <a:gd name="connsiteX17" fmla="*/ 2230120 w 5171758"/>
              <a:gd name="connsiteY17" fmla="*/ 467360 h 5399722"/>
              <a:gd name="connsiteX18" fmla="*/ 2230120 w 5171758"/>
              <a:gd name="connsiteY18" fmla="*/ 114371 h 5399722"/>
              <a:gd name="connsiteX19" fmla="*/ 2344491 w 5171758"/>
              <a:gd name="connsiteY19" fmla="*/ 0 h 5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71758" h="5399722">
                <a:moveTo>
                  <a:pt x="114371" y="528320"/>
                </a:moveTo>
                <a:lnTo>
                  <a:pt x="2827267" y="528320"/>
                </a:lnTo>
                <a:cubicBezTo>
                  <a:pt x="2890432" y="528320"/>
                  <a:pt x="2941638" y="579526"/>
                  <a:pt x="2941638" y="642691"/>
                </a:cubicBezTo>
                <a:lnTo>
                  <a:pt x="2941638" y="5285351"/>
                </a:lnTo>
                <a:cubicBezTo>
                  <a:pt x="2941638" y="5348516"/>
                  <a:pt x="2890432" y="5399722"/>
                  <a:pt x="2827267" y="5399722"/>
                </a:cubicBezTo>
                <a:lnTo>
                  <a:pt x="114371" y="5399722"/>
                </a:lnTo>
                <a:cubicBezTo>
                  <a:pt x="51206" y="5399722"/>
                  <a:pt x="0" y="5348516"/>
                  <a:pt x="0" y="5285351"/>
                </a:cubicBezTo>
                <a:lnTo>
                  <a:pt x="0" y="642691"/>
                </a:lnTo>
                <a:cubicBezTo>
                  <a:pt x="0" y="579526"/>
                  <a:pt x="51206" y="528320"/>
                  <a:pt x="114371" y="528320"/>
                </a:cubicBezTo>
                <a:close/>
                <a:moveTo>
                  <a:pt x="2344491" y="0"/>
                </a:moveTo>
                <a:lnTo>
                  <a:pt x="5057387" y="0"/>
                </a:lnTo>
                <a:cubicBezTo>
                  <a:pt x="5120552" y="0"/>
                  <a:pt x="5171758" y="51206"/>
                  <a:pt x="5171758" y="114371"/>
                </a:cubicBezTo>
                <a:lnTo>
                  <a:pt x="5171758" y="4411591"/>
                </a:lnTo>
                <a:cubicBezTo>
                  <a:pt x="5171758" y="4474756"/>
                  <a:pt x="5120552" y="4525962"/>
                  <a:pt x="5057387" y="4525962"/>
                </a:cubicBezTo>
                <a:lnTo>
                  <a:pt x="3022918" y="4525962"/>
                </a:lnTo>
                <a:lnTo>
                  <a:pt x="3022918" y="581731"/>
                </a:lnTo>
                <a:cubicBezTo>
                  <a:pt x="3022918" y="518566"/>
                  <a:pt x="2971712" y="467360"/>
                  <a:pt x="2908547" y="467360"/>
                </a:cubicBezTo>
                <a:lnTo>
                  <a:pt x="2230120" y="467360"/>
                </a:lnTo>
                <a:lnTo>
                  <a:pt x="2230120" y="114371"/>
                </a:lnTo>
                <a:cubicBezTo>
                  <a:pt x="2230120" y="51206"/>
                  <a:pt x="2281326" y="0"/>
                  <a:pt x="2344491" y="0"/>
                </a:cubicBezTo>
                <a:close/>
              </a:path>
            </a:pathLst>
          </a:custGeom>
          <a:solidFill>
            <a:schemeClr val="bg1">
              <a:lumMod val="95000"/>
            </a:schemeClr>
          </a:solidFill>
          <a:ln w="12700">
            <a:noFill/>
          </a:ln>
        </p:spPr>
        <p:txBody>
          <a:bodyPr wrap="square">
            <a:noAutofit/>
          </a:bodyPr>
          <a:lstStyle/>
          <a:p>
            <a:endParaRPr lang="en-US" dirty="0"/>
          </a:p>
        </p:txBody>
      </p:sp>
    </p:spTree>
    <p:extLst>
      <p:ext uri="{BB962C8B-B14F-4D97-AF65-F5344CB8AC3E}">
        <p14:creationId xmlns:p14="http://schemas.microsoft.com/office/powerpoint/2010/main" val="174545688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Slide">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3F67D21-E214-4B67-8BCE-E371A08A65BE}"/>
              </a:ext>
            </a:extLst>
          </p:cNvPr>
          <p:cNvSpPr/>
          <p:nvPr userDrawn="1"/>
        </p:nvSpPr>
        <p:spPr>
          <a:xfrm>
            <a:off x="1894722" y="1564891"/>
            <a:ext cx="3256398" cy="3247870"/>
          </a:xfrm>
          <a:prstGeom prst="roundRect">
            <a:avLst>
              <a:gd name="adj" fmla="val 3134"/>
            </a:avLst>
          </a:prstGeom>
          <a:solidFill>
            <a:srgbClr val="0CDDB6">
              <a:alpha val="6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4">
            <a:extLst>
              <a:ext uri="{FF2B5EF4-FFF2-40B4-BE49-F238E27FC236}">
                <a16:creationId xmlns:a16="http://schemas.microsoft.com/office/drawing/2014/main" id="{AE773B71-FA4D-445C-9411-E423347028EF}"/>
              </a:ext>
            </a:extLst>
          </p:cNvPr>
          <p:cNvSpPr>
            <a:spLocks noGrp="1"/>
          </p:cNvSpPr>
          <p:nvPr>
            <p:ph type="pic" sz="quarter" idx="12"/>
          </p:nvPr>
        </p:nvSpPr>
        <p:spPr>
          <a:xfrm>
            <a:off x="1033511" y="769332"/>
            <a:ext cx="3662604" cy="4838988"/>
          </a:xfrm>
          <a:prstGeom prst="roundRect">
            <a:avLst>
              <a:gd name="adj" fmla="val 2200"/>
            </a:avLst>
          </a:prstGeom>
          <a:solidFill>
            <a:schemeClr val="bg1">
              <a:lumMod val="95000"/>
            </a:schemeClr>
          </a:solidFill>
          <a:ln w="12700">
            <a:noFill/>
          </a:ln>
        </p:spPr>
        <p:txBody>
          <a:bodyPr wrap="square">
            <a:noAutofit/>
          </a:bodyPr>
          <a:lstStyle/>
          <a:p>
            <a:endParaRPr lang="en-US" dirty="0"/>
          </a:p>
        </p:txBody>
      </p:sp>
    </p:spTree>
    <p:extLst>
      <p:ext uri="{BB962C8B-B14F-4D97-AF65-F5344CB8AC3E}">
        <p14:creationId xmlns:p14="http://schemas.microsoft.com/office/powerpoint/2010/main" val="2696137660"/>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0ABB2C-6537-47EB-8254-F7570C7DE63D}"/>
              </a:ext>
            </a:extLst>
          </p:cNvPr>
          <p:cNvSpPr>
            <a:spLocks noGrp="1"/>
          </p:cNvSpPr>
          <p:nvPr>
            <p:ph type="pic" sz="quarter" idx="10"/>
          </p:nvPr>
        </p:nvSpPr>
        <p:spPr>
          <a:xfrm>
            <a:off x="7950204" y="1"/>
            <a:ext cx="3646336" cy="5660020"/>
          </a:xfrm>
          <a:custGeom>
            <a:avLst/>
            <a:gdLst>
              <a:gd name="connsiteX0" fmla="*/ 0 w 3646336"/>
              <a:gd name="connsiteY0" fmla="*/ 0 h 5935831"/>
              <a:gd name="connsiteX1" fmla="*/ 3646336 w 3646336"/>
              <a:gd name="connsiteY1" fmla="*/ 0 h 5935831"/>
              <a:gd name="connsiteX2" fmla="*/ 3646336 w 3646336"/>
              <a:gd name="connsiteY2" fmla="*/ 4112663 h 5935831"/>
              <a:gd name="connsiteX3" fmla="*/ 1823168 w 3646336"/>
              <a:gd name="connsiteY3" fmla="*/ 5935831 h 5935831"/>
              <a:gd name="connsiteX4" fmla="*/ 0 w 3646336"/>
              <a:gd name="connsiteY4" fmla="*/ 4112663 h 593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336" h="5935831">
                <a:moveTo>
                  <a:pt x="0" y="0"/>
                </a:moveTo>
                <a:lnTo>
                  <a:pt x="3646336" y="0"/>
                </a:lnTo>
                <a:lnTo>
                  <a:pt x="3646336" y="4112663"/>
                </a:lnTo>
                <a:cubicBezTo>
                  <a:pt x="3646336" y="5119571"/>
                  <a:pt x="2830076" y="5935831"/>
                  <a:pt x="1823168" y="5935831"/>
                </a:cubicBezTo>
                <a:cubicBezTo>
                  <a:pt x="816260" y="5935831"/>
                  <a:pt x="0" y="5119571"/>
                  <a:pt x="0" y="4112663"/>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17830404"/>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18F18CA-C89C-4FB0-95EC-28B8C3CA0A86}"/>
              </a:ext>
            </a:extLst>
          </p:cNvPr>
          <p:cNvSpPr>
            <a:spLocks noGrp="1"/>
          </p:cNvSpPr>
          <p:nvPr>
            <p:ph type="pic" sz="quarter" idx="10"/>
          </p:nvPr>
        </p:nvSpPr>
        <p:spPr>
          <a:xfrm>
            <a:off x="-430836" y="0"/>
            <a:ext cx="5791200" cy="6858000"/>
          </a:xfrm>
          <a:custGeom>
            <a:avLst/>
            <a:gdLst>
              <a:gd name="connsiteX0" fmla="*/ 3860800 w 5791200"/>
              <a:gd name="connsiteY0" fmla="*/ 3888124 h 6858000"/>
              <a:gd name="connsiteX1" fmla="*/ 5415280 w 5791200"/>
              <a:gd name="connsiteY1" fmla="*/ 6858000 h 6858000"/>
              <a:gd name="connsiteX2" fmla="*/ 2306320 w 5791200"/>
              <a:gd name="connsiteY2" fmla="*/ 6858000 h 6858000"/>
              <a:gd name="connsiteX3" fmla="*/ 0 w 5791200"/>
              <a:gd name="connsiteY3" fmla="*/ 0 h 6858000"/>
              <a:gd name="connsiteX4" fmla="*/ 5791200 w 5791200"/>
              <a:gd name="connsiteY4" fmla="*/ 0 h 6858000"/>
              <a:gd name="connsiteX5" fmla="*/ 2895600 w 5791200"/>
              <a:gd name="connsiteY5" fmla="*/ 55321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1200" h="6858000">
                <a:moveTo>
                  <a:pt x="3860800" y="3888124"/>
                </a:moveTo>
                <a:lnTo>
                  <a:pt x="5415280" y="6858000"/>
                </a:lnTo>
                <a:lnTo>
                  <a:pt x="2306320" y="6858000"/>
                </a:lnTo>
                <a:close/>
                <a:moveTo>
                  <a:pt x="0" y="0"/>
                </a:moveTo>
                <a:lnTo>
                  <a:pt x="5791200" y="0"/>
                </a:lnTo>
                <a:lnTo>
                  <a:pt x="2895600" y="5532120"/>
                </a:lnTo>
                <a:close/>
              </a:path>
            </a:pathLst>
          </a:custGeom>
        </p:spPr>
      </p:sp>
    </p:spTree>
    <p:extLst>
      <p:ext uri="{BB962C8B-B14F-4D97-AF65-F5344CB8AC3E}">
        <p14:creationId xmlns:p14="http://schemas.microsoft.com/office/powerpoint/2010/main" val="2234878391"/>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Slide">
    <p:spTree>
      <p:nvGrpSpPr>
        <p:cNvPr id="1" name=""/>
        <p:cNvGrpSpPr/>
        <p:nvPr/>
      </p:nvGrpSpPr>
      <p:grpSpPr>
        <a:xfrm>
          <a:off x="0" y="0"/>
          <a:ext cx="0" cy="0"/>
          <a:chOff x="0" y="0"/>
          <a:chExt cx="0" cy="0"/>
        </a:xfrm>
      </p:grpSpPr>
      <p:pic>
        <p:nvPicPr>
          <p:cNvPr id="12" name="Picture Placeholder 10" descr="A picture containing outdoor, food, beverage, water&#10;&#10;Description automatically generated">
            <a:extLst>
              <a:ext uri="{FF2B5EF4-FFF2-40B4-BE49-F238E27FC236}">
                <a16:creationId xmlns:a16="http://schemas.microsoft.com/office/drawing/2014/main" id="{EC4B4C14-3366-4A85-B8A9-A16E528183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27D7BEF8-0243-45AA-A577-17F1F7C7A8C1}"/>
              </a:ext>
            </a:extLst>
          </p:cNvPr>
          <p:cNvSpPr/>
          <p:nvPr userDrawn="1"/>
        </p:nvSpPr>
        <p:spPr>
          <a:xfrm>
            <a:off x="0" y="0"/>
            <a:ext cx="6750509" cy="6858000"/>
          </a:xfrm>
          <a:custGeom>
            <a:avLst/>
            <a:gdLst>
              <a:gd name="connsiteX0" fmla="*/ 0 w 10784114"/>
              <a:gd name="connsiteY0" fmla="*/ 0 h 10972800"/>
              <a:gd name="connsiteX1" fmla="*/ 9738520 w 10784114"/>
              <a:gd name="connsiteY1" fmla="*/ 0 h 10972800"/>
              <a:gd name="connsiteX2" fmla="*/ 9738520 w 10784114"/>
              <a:gd name="connsiteY2" fmla="*/ 4245646 h 10972800"/>
              <a:gd name="connsiteX3" fmla="*/ 10784114 w 10784114"/>
              <a:gd name="connsiteY3" fmla="*/ 4866024 h 10972800"/>
              <a:gd name="connsiteX4" fmla="*/ 9738520 w 10784114"/>
              <a:gd name="connsiteY4" fmla="*/ 5486401 h 10972800"/>
              <a:gd name="connsiteX5" fmla="*/ 9738520 w 10784114"/>
              <a:gd name="connsiteY5" fmla="*/ 5488661 h 10972800"/>
              <a:gd name="connsiteX6" fmla="*/ 8696732 w 10784114"/>
              <a:gd name="connsiteY6" fmla="*/ 6106781 h 10972800"/>
              <a:gd name="connsiteX7" fmla="*/ 9738520 w 10784114"/>
              <a:gd name="connsiteY7" fmla="*/ 6724899 h 10972800"/>
              <a:gd name="connsiteX8" fmla="*/ 9738520 w 10784114"/>
              <a:gd name="connsiteY8" fmla="*/ 10972800 h 10972800"/>
              <a:gd name="connsiteX9" fmla="*/ 0 w 10784114"/>
              <a:gd name="connsiteY9" fmla="*/ 10972800 h 109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84114" h="10972800">
                <a:moveTo>
                  <a:pt x="0" y="0"/>
                </a:moveTo>
                <a:lnTo>
                  <a:pt x="9738520" y="0"/>
                </a:lnTo>
                <a:lnTo>
                  <a:pt x="9738520" y="4245646"/>
                </a:lnTo>
                <a:lnTo>
                  <a:pt x="10784114" y="4866024"/>
                </a:lnTo>
                <a:lnTo>
                  <a:pt x="9738520" y="5486401"/>
                </a:lnTo>
                <a:lnTo>
                  <a:pt x="9738520" y="5488661"/>
                </a:lnTo>
                <a:lnTo>
                  <a:pt x="8696732" y="6106781"/>
                </a:lnTo>
                <a:lnTo>
                  <a:pt x="9738520" y="6724899"/>
                </a:lnTo>
                <a:lnTo>
                  <a:pt x="9738520" y="10972800"/>
                </a:lnTo>
                <a:lnTo>
                  <a:pt x="0" y="10972800"/>
                </a:lnTo>
                <a:close/>
              </a:path>
            </a:pathLst>
          </a:custGeom>
          <a:solidFill>
            <a:srgbClr val="C9393B">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Shape 13">
            <a:extLst>
              <a:ext uri="{FF2B5EF4-FFF2-40B4-BE49-F238E27FC236}">
                <a16:creationId xmlns:a16="http://schemas.microsoft.com/office/drawing/2014/main" id="{BF23E68A-1464-40E9-9A96-F26C4F8C0293}"/>
              </a:ext>
            </a:extLst>
          </p:cNvPr>
          <p:cNvSpPr/>
          <p:nvPr userDrawn="1"/>
        </p:nvSpPr>
        <p:spPr>
          <a:xfrm>
            <a:off x="5443875" y="0"/>
            <a:ext cx="6748125" cy="6858000"/>
          </a:xfrm>
          <a:custGeom>
            <a:avLst/>
            <a:gdLst>
              <a:gd name="connsiteX0" fmla="*/ 1041786 w 10780306"/>
              <a:gd name="connsiteY0" fmla="*/ 0 h 10972800"/>
              <a:gd name="connsiteX1" fmla="*/ 10780306 w 10780306"/>
              <a:gd name="connsiteY1" fmla="*/ 0 h 10972800"/>
              <a:gd name="connsiteX2" fmla="*/ 10780306 w 10780306"/>
              <a:gd name="connsiteY2" fmla="*/ 10972800 h 10972800"/>
              <a:gd name="connsiteX3" fmla="*/ 1041786 w 10780306"/>
              <a:gd name="connsiteY3" fmla="*/ 10972800 h 10972800"/>
              <a:gd name="connsiteX4" fmla="*/ 1041786 w 10780306"/>
              <a:gd name="connsiteY4" fmla="*/ 6724898 h 10972800"/>
              <a:gd name="connsiteX5" fmla="*/ 0 w 10780306"/>
              <a:gd name="connsiteY5" fmla="*/ 6106781 h 10972800"/>
              <a:gd name="connsiteX6" fmla="*/ 1041786 w 10780306"/>
              <a:gd name="connsiteY6" fmla="*/ 5488662 h 10972800"/>
              <a:gd name="connsiteX7" fmla="*/ 1041786 w 10780306"/>
              <a:gd name="connsiteY7" fmla="*/ 5484142 h 10972800"/>
              <a:gd name="connsiteX8" fmla="*/ 2083574 w 10780306"/>
              <a:gd name="connsiteY8" fmla="*/ 4866023 h 10972800"/>
              <a:gd name="connsiteX9" fmla="*/ 1041786 w 10780306"/>
              <a:gd name="connsiteY9" fmla="*/ 4247904 h 109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80306" h="10972800">
                <a:moveTo>
                  <a:pt x="1041786" y="0"/>
                </a:moveTo>
                <a:lnTo>
                  <a:pt x="10780306" y="0"/>
                </a:lnTo>
                <a:lnTo>
                  <a:pt x="10780306" y="10972800"/>
                </a:lnTo>
                <a:lnTo>
                  <a:pt x="1041786" y="10972800"/>
                </a:lnTo>
                <a:lnTo>
                  <a:pt x="1041786" y="6724898"/>
                </a:lnTo>
                <a:lnTo>
                  <a:pt x="0" y="6106781"/>
                </a:lnTo>
                <a:lnTo>
                  <a:pt x="1041786" y="5488662"/>
                </a:lnTo>
                <a:lnTo>
                  <a:pt x="1041786" y="5484142"/>
                </a:lnTo>
                <a:lnTo>
                  <a:pt x="2083574" y="4866023"/>
                </a:lnTo>
                <a:lnTo>
                  <a:pt x="1041786" y="4247904"/>
                </a:lnTo>
                <a:close/>
              </a:path>
            </a:pathLst>
          </a:cu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a:extLst>
              <a:ext uri="{FF2B5EF4-FFF2-40B4-BE49-F238E27FC236}">
                <a16:creationId xmlns:a16="http://schemas.microsoft.com/office/drawing/2014/main" id="{A01B400E-B947-4A6E-BA57-15EF1994CF1B}"/>
              </a:ext>
            </a:extLst>
          </p:cNvPr>
          <p:cNvSpPr/>
          <p:nvPr userDrawn="1"/>
        </p:nvSpPr>
        <p:spPr>
          <a:xfrm>
            <a:off x="-1426" y="5993740"/>
            <a:ext cx="12193426" cy="864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FD21A38-764B-436C-81A7-EB9DF7F96393}"/>
              </a:ext>
            </a:extLst>
          </p:cNvPr>
          <p:cNvSpPr txBox="1"/>
          <p:nvPr userDrawn="1"/>
        </p:nvSpPr>
        <p:spPr>
          <a:xfrm>
            <a:off x="10875645" y="6465262"/>
            <a:ext cx="1088754" cy="276999"/>
          </a:xfrm>
          <a:prstGeom prst="rect">
            <a:avLst/>
          </a:prstGeom>
          <a:noFill/>
        </p:spPr>
        <p:txBody>
          <a:bodyPr wrap="square" rtlCol="0">
            <a:spAutoFit/>
          </a:bodyPr>
          <a:lstStyle/>
          <a:p>
            <a:pPr algn="r"/>
            <a:r>
              <a:rPr lang="en-US" sz="1100" b="0" i="0" strike="noStrike" spc="0" dirty="0">
                <a:ln>
                  <a:noFill/>
                </a:ln>
                <a:solidFill>
                  <a:schemeClr val="bg1"/>
                </a:solidFill>
                <a:latin typeface="Metropolis" panose="00000500000000000000" pitchFamily="50" charset="0"/>
                <a:ea typeface="Lato" panose="020F0502020204030203" pitchFamily="34" charset="0"/>
                <a:cs typeface="Poppins" panose="00000500000000000000" pitchFamily="2" charset="0"/>
              </a:rPr>
              <a:t>Page  </a:t>
            </a:r>
            <a:fld id="{260E2A6B-A809-4840-BF14-8648BC0BDF87}" type="slidenum">
              <a:rPr lang="id-ID" sz="1200" b="1" i="0" strike="noStrike" spc="0" smtClean="0">
                <a:ln>
                  <a:noFill/>
                </a:ln>
                <a:solidFill>
                  <a:schemeClr val="bg1"/>
                </a:solidFill>
                <a:latin typeface="Metropolis" panose="00000500000000000000" pitchFamily="50" charset="0"/>
                <a:ea typeface="Lato" panose="020F0502020204030203" pitchFamily="34" charset="0"/>
                <a:cs typeface="Poppins" panose="00000500000000000000" pitchFamily="2" charset="0"/>
              </a:rPr>
              <a:pPr algn="r"/>
              <a:t>‹#›</a:t>
            </a:fld>
            <a:endParaRPr lang="id-ID" sz="1400" b="1" i="0" strike="noStrike" spc="0" dirty="0">
              <a:ln>
                <a:noFill/>
              </a:ln>
              <a:solidFill>
                <a:schemeClr val="bg1"/>
              </a:solidFill>
              <a:latin typeface="Metropolis" panose="00000500000000000000" pitchFamily="50" charset="0"/>
              <a:ea typeface="Lato" panose="020F0502020204030203" pitchFamily="34" charset="0"/>
              <a:cs typeface="Poppins" panose="00000500000000000000" pitchFamily="2" charset="0"/>
            </a:endParaRPr>
          </a:p>
        </p:txBody>
      </p:sp>
      <p:pic>
        <p:nvPicPr>
          <p:cNvPr id="9" name="Picture 8">
            <a:extLst>
              <a:ext uri="{FF2B5EF4-FFF2-40B4-BE49-F238E27FC236}">
                <a16:creationId xmlns:a16="http://schemas.microsoft.com/office/drawing/2014/main" id="{C6481189-8665-4FEA-8DD3-95FC8EA9A78D}"/>
              </a:ext>
            </a:extLst>
          </p:cNvPr>
          <p:cNvPicPr>
            <a:picLocks noChangeAspect="1"/>
          </p:cNvPicPr>
          <p:nvPr userDrawn="1"/>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99254">
                        <a14:foregroundMark x1="25373" y1="70588" x2="25373" y2="70588"/>
                        <a14:foregroundMark x1="21642" y1="58088" x2="21642" y2="58088"/>
                        <a14:foregroundMark x1="77612" y1="31618" x2="77612" y2="31618"/>
                        <a14:foregroundMark x1="79104" y1="44118" x2="79104" y2="44118"/>
                        <a14:backgroundMark x1="86567" y1="7353" x2="86567" y2="7353"/>
                      </a14:backgroundRemoval>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377705" y="6136005"/>
            <a:ext cx="611674" cy="57973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E0331D37-9277-43D0-9E18-40D4B9490ED0}"/>
              </a:ext>
            </a:extLst>
          </p:cNvPr>
          <p:cNvSpPr/>
          <p:nvPr userDrawn="1"/>
        </p:nvSpPr>
        <p:spPr>
          <a:xfrm>
            <a:off x="3657600" y="6050076"/>
            <a:ext cx="5344160" cy="761747"/>
          </a:xfrm>
          <a:prstGeom prst="rect">
            <a:avLst/>
          </a:prstGeom>
        </p:spPr>
        <p:txBody>
          <a:bodyPr wrap="square">
            <a:spAutoFit/>
          </a:bodyPr>
          <a:lstStyle/>
          <a:p>
            <a:pPr lvl="0" algn="ctr"/>
            <a:r>
              <a:rPr lang="en-US" sz="1100" b="0" dirty="0">
                <a:solidFill>
                  <a:schemeClr val="bg1"/>
                </a:solidFill>
                <a:effectLst/>
                <a:latin typeface="Metropolis" panose="00000500000000000000" pitchFamily="50" charset="0"/>
              </a:rPr>
              <a:t>United States Naval Safety Center</a:t>
            </a:r>
          </a:p>
          <a:p>
            <a:pPr lvl="0" algn="ctr"/>
            <a:r>
              <a:rPr lang="en-US" sz="1100" b="0" dirty="0">
                <a:solidFill>
                  <a:schemeClr val="bg1"/>
                </a:solidFill>
                <a:effectLst/>
                <a:latin typeface="Metropolis" panose="00000500000000000000" pitchFamily="50" charset="0"/>
              </a:rPr>
              <a:t>Preserving Combat Readiness</a:t>
            </a:r>
          </a:p>
          <a:p>
            <a:pPr lvl="0" algn="ctr"/>
            <a:r>
              <a:rPr lang="en-US" sz="1100" b="0" dirty="0">
                <a:solidFill>
                  <a:schemeClr val="bg1"/>
                </a:solidFill>
                <a:effectLst/>
                <a:latin typeface="Metropolis" panose="00000500000000000000" pitchFamily="50" charset="0"/>
              </a:rPr>
              <a:t>Saving Lives</a:t>
            </a:r>
          </a:p>
          <a:p>
            <a:pPr lvl="0" algn="ctr"/>
            <a:r>
              <a:rPr lang="en-US" sz="1000" b="0" dirty="0">
                <a:solidFill>
                  <a:srgbClr val="0CDDB6"/>
                </a:solidFill>
                <a:effectLst/>
                <a:latin typeface="Metropolis" panose="00000500000000000000" pitchFamily="50" charset="0"/>
              </a:rPr>
              <a:t>UNCLASSIFIED//FOR PUBLIC RELEASE</a:t>
            </a:r>
          </a:p>
        </p:txBody>
      </p:sp>
    </p:spTree>
    <p:extLst>
      <p:ext uri="{BB962C8B-B14F-4D97-AF65-F5344CB8AC3E}">
        <p14:creationId xmlns:p14="http://schemas.microsoft.com/office/powerpoint/2010/main" val="3157840974"/>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Slide">
    <p:spTree>
      <p:nvGrpSpPr>
        <p:cNvPr id="1" name=""/>
        <p:cNvGrpSpPr/>
        <p:nvPr/>
      </p:nvGrpSpPr>
      <p:grpSpPr>
        <a:xfrm>
          <a:off x="0" y="0"/>
          <a:ext cx="0" cy="0"/>
          <a:chOff x="0" y="0"/>
          <a:chExt cx="0" cy="0"/>
        </a:xfrm>
      </p:grpSpPr>
      <p:pic>
        <p:nvPicPr>
          <p:cNvPr id="28" name="Picture Placeholder 3">
            <a:extLst>
              <a:ext uri="{FF2B5EF4-FFF2-40B4-BE49-F238E27FC236}">
                <a16:creationId xmlns:a16="http://schemas.microsoft.com/office/drawing/2014/main" id="{37807C82-EF6D-435F-BA54-4893207A2A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 b="2"/>
          <a:stretch>
            <a:fillRect/>
          </a:stretch>
        </p:blipFill>
        <p:spPr>
          <a:xfrm>
            <a:off x="0" y="0"/>
            <a:ext cx="12192000" cy="6858000"/>
          </a:xfrm>
          <a:prstGeom prst="rect">
            <a:avLst/>
          </a:prstGeom>
        </p:spPr>
      </p:pic>
      <p:sp>
        <p:nvSpPr>
          <p:cNvPr id="29" name="Freeform: Shape 28">
            <a:extLst>
              <a:ext uri="{FF2B5EF4-FFF2-40B4-BE49-F238E27FC236}">
                <a16:creationId xmlns:a16="http://schemas.microsoft.com/office/drawing/2014/main" id="{3B0C17C9-E43D-4A0F-8F3E-05593C2B3655}"/>
              </a:ext>
            </a:extLst>
          </p:cNvPr>
          <p:cNvSpPr/>
          <p:nvPr userDrawn="1"/>
        </p:nvSpPr>
        <p:spPr>
          <a:xfrm rot="5400000">
            <a:off x="2667000" y="-2666999"/>
            <a:ext cx="6858000" cy="12191999"/>
          </a:xfrm>
          <a:custGeom>
            <a:avLst/>
            <a:gdLst>
              <a:gd name="connsiteX0" fmla="*/ 0 w 6858000"/>
              <a:gd name="connsiteY0" fmla="*/ 12191999 h 12191999"/>
              <a:gd name="connsiteX1" fmla="*/ 0 w 6858000"/>
              <a:gd name="connsiteY1" fmla="*/ 8464061 h 12191999"/>
              <a:gd name="connsiteX2" fmla="*/ 0 w 6858000"/>
              <a:gd name="connsiteY2" fmla="*/ 6888480 h 12191999"/>
              <a:gd name="connsiteX3" fmla="*/ 0 w 6858000"/>
              <a:gd name="connsiteY3" fmla="*/ 3260537 h 12191999"/>
              <a:gd name="connsiteX4" fmla="*/ 1643596 w 6858000"/>
              <a:gd name="connsiteY4" fmla="*/ 0 h 12191999"/>
              <a:gd name="connsiteX5" fmla="*/ 5214404 w 6858000"/>
              <a:gd name="connsiteY5" fmla="*/ 0 h 12191999"/>
              <a:gd name="connsiteX6" fmla="*/ 6858000 w 6858000"/>
              <a:gd name="connsiteY6" fmla="*/ 3260537 h 12191999"/>
              <a:gd name="connsiteX7" fmla="*/ 6858000 w 6858000"/>
              <a:gd name="connsiteY7" fmla="*/ 6888480 h 12191999"/>
              <a:gd name="connsiteX8" fmla="*/ 6858000 w 6858000"/>
              <a:gd name="connsiteY8" fmla="*/ 8311662 h 12191999"/>
              <a:gd name="connsiteX9" fmla="*/ 6858000 w 6858000"/>
              <a:gd name="connsiteY9"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12191999">
                <a:moveTo>
                  <a:pt x="0" y="12191999"/>
                </a:moveTo>
                <a:lnTo>
                  <a:pt x="0" y="8464061"/>
                </a:lnTo>
                <a:lnTo>
                  <a:pt x="0" y="6888480"/>
                </a:lnTo>
                <a:lnTo>
                  <a:pt x="0" y="3260537"/>
                </a:lnTo>
                <a:lnTo>
                  <a:pt x="1643596" y="0"/>
                </a:lnTo>
                <a:lnTo>
                  <a:pt x="5214404" y="0"/>
                </a:lnTo>
                <a:lnTo>
                  <a:pt x="6858000" y="3260537"/>
                </a:lnTo>
                <a:lnTo>
                  <a:pt x="6858000" y="6888480"/>
                </a:lnTo>
                <a:lnTo>
                  <a:pt x="6858000" y="8311662"/>
                </a:lnTo>
                <a:lnTo>
                  <a:pt x="6858000" y="12191999"/>
                </a:lnTo>
                <a:close/>
              </a:path>
            </a:pathLst>
          </a:custGeom>
          <a:solidFill>
            <a:srgbClr val="C9393B">
              <a:alpha val="81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ight Triangle 43">
            <a:extLst>
              <a:ext uri="{FF2B5EF4-FFF2-40B4-BE49-F238E27FC236}">
                <a16:creationId xmlns:a16="http://schemas.microsoft.com/office/drawing/2014/main" id="{AA997314-E5C1-4292-ACF8-8085B565BD69}"/>
              </a:ext>
            </a:extLst>
          </p:cNvPr>
          <p:cNvSpPr/>
          <p:nvPr userDrawn="1"/>
        </p:nvSpPr>
        <p:spPr>
          <a:xfrm flipH="1" flipV="1">
            <a:off x="9578340" y="151275"/>
            <a:ext cx="2421726" cy="1224133"/>
          </a:xfrm>
          <a:prstGeom prst="r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Triangle 44">
            <a:extLst>
              <a:ext uri="{FF2B5EF4-FFF2-40B4-BE49-F238E27FC236}">
                <a16:creationId xmlns:a16="http://schemas.microsoft.com/office/drawing/2014/main" id="{49422F68-89E5-42FD-9646-E83AF72ACE41}"/>
              </a:ext>
            </a:extLst>
          </p:cNvPr>
          <p:cNvSpPr/>
          <p:nvPr userDrawn="1"/>
        </p:nvSpPr>
        <p:spPr>
          <a:xfrm flipH="1">
            <a:off x="9578340" y="5482587"/>
            <a:ext cx="2421726" cy="1224133"/>
          </a:xfrm>
          <a:prstGeom prst="r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18ED8EC-D2A4-4073-B9DE-7FEA9167BA0F}"/>
              </a:ext>
            </a:extLst>
          </p:cNvPr>
          <p:cNvSpPr/>
          <p:nvPr userDrawn="1"/>
        </p:nvSpPr>
        <p:spPr>
          <a:xfrm>
            <a:off x="-1426" y="5993740"/>
            <a:ext cx="12193426" cy="864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CB5A63D-49B4-4493-B153-97B711427D22}"/>
              </a:ext>
            </a:extLst>
          </p:cNvPr>
          <p:cNvSpPr txBox="1"/>
          <p:nvPr userDrawn="1"/>
        </p:nvSpPr>
        <p:spPr>
          <a:xfrm>
            <a:off x="10875645" y="6465262"/>
            <a:ext cx="1088754" cy="276999"/>
          </a:xfrm>
          <a:prstGeom prst="rect">
            <a:avLst/>
          </a:prstGeom>
          <a:noFill/>
        </p:spPr>
        <p:txBody>
          <a:bodyPr wrap="square" rtlCol="0">
            <a:spAutoFit/>
          </a:bodyPr>
          <a:lstStyle/>
          <a:p>
            <a:pPr algn="r"/>
            <a:r>
              <a:rPr lang="en-US" sz="1100" b="0" i="0" strike="noStrike" spc="0" dirty="0">
                <a:ln>
                  <a:noFill/>
                </a:ln>
                <a:solidFill>
                  <a:schemeClr val="bg1"/>
                </a:solidFill>
                <a:latin typeface="Metropolis" panose="00000500000000000000" pitchFamily="50" charset="0"/>
                <a:ea typeface="Lato" panose="020F0502020204030203" pitchFamily="34" charset="0"/>
                <a:cs typeface="Poppins" panose="00000500000000000000" pitchFamily="2" charset="0"/>
              </a:rPr>
              <a:t>Page  </a:t>
            </a:r>
            <a:fld id="{260E2A6B-A809-4840-BF14-8648BC0BDF87}" type="slidenum">
              <a:rPr lang="id-ID" sz="1200" b="1" i="0" strike="noStrike" spc="0" smtClean="0">
                <a:ln>
                  <a:noFill/>
                </a:ln>
                <a:solidFill>
                  <a:schemeClr val="bg1"/>
                </a:solidFill>
                <a:latin typeface="Metropolis" panose="00000500000000000000" pitchFamily="50" charset="0"/>
                <a:ea typeface="Lato" panose="020F0502020204030203" pitchFamily="34" charset="0"/>
                <a:cs typeface="Poppins" panose="00000500000000000000" pitchFamily="2" charset="0"/>
              </a:rPr>
              <a:pPr algn="r"/>
              <a:t>‹#›</a:t>
            </a:fld>
            <a:endParaRPr lang="id-ID" sz="1400" b="1" i="0" strike="noStrike" spc="0" dirty="0">
              <a:ln>
                <a:noFill/>
              </a:ln>
              <a:solidFill>
                <a:schemeClr val="bg1"/>
              </a:solidFill>
              <a:latin typeface="Metropolis" panose="00000500000000000000" pitchFamily="50" charset="0"/>
              <a:ea typeface="Lato" panose="020F0502020204030203" pitchFamily="34" charset="0"/>
              <a:cs typeface="Poppins" panose="00000500000000000000" pitchFamily="2" charset="0"/>
            </a:endParaRPr>
          </a:p>
        </p:txBody>
      </p:sp>
      <p:pic>
        <p:nvPicPr>
          <p:cNvPr id="8" name="Picture 7">
            <a:extLst>
              <a:ext uri="{FF2B5EF4-FFF2-40B4-BE49-F238E27FC236}">
                <a16:creationId xmlns:a16="http://schemas.microsoft.com/office/drawing/2014/main" id="{94FC30BD-C9F6-4AFF-8C1A-824B42ADD23A}"/>
              </a:ext>
            </a:extLst>
          </p:cNvPr>
          <p:cNvPicPr>
            <a:picLocks noChangeAspect="1"/>
          </p:cNvPicPr>
          <p:nvPr userDrawn="1"/>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99254">
                        <a14:foregroundMark x1="25373" y1="70588" x2="25373" y2="70588"/>
                        <a14:foregroundMark x1="21642" y1="58088" x2="21642" y2="58088"/>
                        <a14:foregroundMark x1="77612" y1="31618" x2="77612" y2="31618"/>
                        <a14:foregroundMark x1="79104" y1="44118" x2="79104" y2="44118"/>
                        <a14:backgroundMark x1="86567" y1="7353" x2="86567" y2="7353"/>
                      </a14:backgroundRemoval>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377705" y="6136005"/>
            <a:ext cx="611674" cy="57973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647ED193-2AC4-4892-95D2-855E7E8CFA3A}"/>
              </a:ext>
            </a:extLst>
          </p:cNvPr>
          <p:cNvSpPr/>
          <p:nvPr userDrawn="1"/>
        </p:nvSpPr>
        <p:spPr>
          <a:xfrm>
            <a:off x="3657600" y="6050076"/>
            <a:ext cx="5344160" cy="761747"/>
          </a:xfrm>
          <a:prstGeom prst="rect">
            <a:avLst/>
          </a:prstGeom>
        </p:spPr>
        <p:txBody>
          <a:bodyPr wrap="square">
            <a:spAutoFit/>
          </a:bodyPr>
          <a:lstStyle/>
          <a:p>
            <a:pPr lvl="0" algn="ctr"/>
            <a:r>
              <a:rPr lang="en-US" sz="1100" b="0" dirty="0">
                <a:solidFill>
                  <a:schemeClr val="bg1"/>
                </a:solidFill>
                <a:effectLst/>
                <a:latin typeface="Metropolis" panose="00000500000000000000" pitchFamily="50" charset="0"/>
              </a:rPr>
              <a:t>United States Naval Safety Center</a:t>
            </a:r>
          </a:p>
          <a:p>
            <a:pPr lvl="0" algn="ctr"/>
            <a:r>
              <a:rPr lang="en-US" sz="1100" b="0" dirty="0">
                <a:solidFill>
                  <a:schemeClr val="bg1"/>
                </a:solidFill>
                <a:effectLst/>
                <a:latin typeface="Metropolis" panose="00000500000000000000" pitchFamily="50" charset="0"/>
              </a:rPr>
              <a:t>Preserving Combat Readiness</a:t>
            </a:r>
          </a:p>
          <a:p>
            <a:pPr lvl="0" algn="ctr"/>
            <a:r>
              <a:rPr lang="en-US" sz="1100" b="0" dirty="0">
                <a:solidFill>
                  <a:schemeClr val="bg1"/>
                </a:solidFill>
                <a:effectLst/>
                <a:latin typeface="Metropolis" panose="00000500000000000000" pitchFamily="50" charset="0"/>
              </a:rPr>
              <a:t>Saving Lives</a:t>
            </a:r>
          </a:p>
          <a:p>
            <a:pPr lvl="0" algn="ctr"/>
            <a:r>
              <a:rPr lang="en-US" sz="1000" b="0" dirty="0">
                <a:solidFill>
                  <a:srgbClr val="0CDDB6"/>
                </a:solidFill>
                <a:effectLst/>
                <a:latin typeface="Metropolis" panose="00000500000000000000" pitchFamily="50" charset="0"/>
              </a:rPr>
              <a:t>UNCLASSIFIED//FOR PUBLIC RELEASE</a:t>
            </a:r>
          </a:p>
        </p:txBody>
      </p:sp>
    </p:spTree>
    <p:extLst>
      <p:ext uri="{BB962C8B-B14F-4D97-AF65-F5344CB8AC3E}">
        <p14:creationId xmlns:p14="http://schemas.microsoft.com/office/powerpoint/2010/main" val="945889678"/>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17353" y="314191"/>
            <a:ext cx="2743200" cy="365125"/>
          </a:xfrm>
          <a:prstGeom prst="rect">
            <a:avLst/>
          </a:prstGeom>
        </p:spPr>
        <p:txBody>
          <a:bodyPr/>
          <a:lstStyle/>
          <a:p>
            <a:fld id="{639A98F4-1633-4B84-8120-DF815B8D76DF}" type="slidenum">
              <a:rPr lang="id-ID" smtClean="0"/>
              <a:pPr/>
              <a:t>‹#›</a:t>
            </a:fld>
            <a:endParaRPr lang="id-ID" dirty="0"/>
          </a:p>
        </p:txBody>
      </p:sp>
      <p:sp>
        <p:nvSpPr>
          <p:cNvPr id="6" name="Picture Placeholder 9">
            <a:extLst>
              <a:ext uri="{FF2B5EF4-FFF2-40B4-BE49-F238E27FC236}">
                <a16:creationId xmlns:a16="http://schemas.microsoft.com/office/drawing/2014/main" id="{E821F0DD-DF85-4CFA-90B9-48265B9CB397}"/>
              </a:ext>
            </a:extLst>
          </p:cNvPr>
          <p:cNvSpPr>
            <a:spLocks noGrp="1"/>
          </p:cNvSpPr>
          <p:nvPr>
            <p:ph type="pic" sz="quarter" idx="13"/>
          </p:nvPr>
        </p:nvSpPr>
        <p:spPr>
          <a:xfrm>
            <a:off x="3570718" y="0"/>
            <a:ext cx="5050564" cy="4153256"/>
          </a:xfrm>
          <a:prstGeom prst="rect">
            <a:avLst/>
          </a:prstGeom>
          <a:solidFill>
            <a:schemeClr val="accent3">
              <a:lumMod val="20000"/>
              <a:lumOff val="80000"/>
            </a:schemeClr>
          </a:solidFill>
        </p:spPr>
        <p:txBody>
          <a:bodyPr/>
          <a:lstStyle/>
          <a:p>
            <a:endParaRPr lang="id-ID"/>
          </a:p>
        </p:txBody>
      </p:sp>
    </p:spTree>
    <p:extLst>
      <p:ext uri="{BB962C8B-B14F-4D97-AF65-F5344CB8AC3E}">
        <p14:creationId xmlns:p14="http://schemas.microsoft.com/office/powerpoint/2010/main" val="2901927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ECEBD4-4ACA-48AE-BB9E-6845B1C931AB}"/>
              </a:ext>
            </a:extLst>
          </p:cNvPr>
          <p:cNvSpPr/>
          <p:nvPr userDrawn="1"/>
        </p:nvSpPr>
        <p:spPr>
          <a:xfrm>
            <a:off x="-1426" y="5993740"/>
            <a:ext cx="12193426" cy="8642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4F7050C-DBA4-4F13-88BA-3BBEDD860D6E}"/>
              </a:ext>
            </a:extLst>
          </p:cNvPr>
          <p:cNvSpPr txBox="1"/>
          <p:nvPr userDrawn="1"/>
        </p:nvSpPr>
        <p:spPr>
          <a:xfrm>
            <a:off x="10875645" y="6465262"/>
            <a:ext cx="1088754" cy="276999"/>
          </a:xfrm>
          <a:prstGeom prst="rect">
            <a:avLst/>
          </a:prstGeom>
          <a:noFill/>
        </p:spPr>
        <p:txBody>
          <a:bodyPr wrap="square" rtlCol="0">
            <a:spAutoFit/>
          </a:bodyPr>
          <a:lstStyle/>
          <a:p>
            <a:pPr algn="r"/>
            <a:r>
              <a:rPr lang="en-US" sz="1100" b="0" i="0" strike="noStrike" spc="0" dirty="0">
                <a:ln>
                  <a:noFill/>
                </a:ln>
                <a:solidFill>
                  <a:schemeClr val="bg1"/>
                </a:solidFill>
                <a:latin typeface="Metropolis" panose="00000500000000000000" pitchFamily="50" charset="0"/>
                <a:ea typeface="Lato" panose="020F0502020204030203" pitchFamily="34" charset="0"/>
                <a:cs typeface="Poppins" panose="00000500000000000000" pitchFamily="2" charset="0"/>
              </a:rPr>
              <a:t>Page  </a:t>
            </a:r>
            <a:fld id="{260E2A6B-A809-4840-BF14-8648BC0BDF87}" type="slidenum">
              <a:rPr lang="id-ID" sz="1200" b="1" i="0" strike="noStrike" spc="0" smtClean="0">
                <a:ln>
                  <a:noFill/>
                </a:ln>
                <a:solidFill>
                  <a:schemeClr val="bg1"/>
                </a:solidFill>
                <a:latin typeface="Metropolis" panose="00000500000000000000" pitchFamily="50" charset="0"/>
                <a:ea typeface="Lato" panose="020F0502020204030203" pitchFamily="34" charset="0"/>
                <a:cs typeface="Poppins" panose="00000500000000000000" pitchFamily="2" charset="0"/>
              </a:rPr>
              <a:pPr algn="r"/>
              <a:t>‹#›</a:t>
            </a:fld>
            <a:endParaRPr lang="id-ID" sz="1400" b="1" i="0" strike="noStrike" spc="0" dirty="0">
              <a:ln>
                <a:noFill/>
              </a:ln>
              <a:solidFill>
                <a:schemeClr val="bg1"/>
              </a:solidFill>
              <a:latin typeface="Metropolis" panose="00000500000000000000" pitchFamily="50" charset="0"/>
              <a:ea typeface="Lato" panose="020F0502020204030203" pitchFamily="34" charset="0"/>
              <a:cs typeface="Poppins" panose="00000500000000000000" pitchFamily="2" charset="0"/>
            </a:endParaRPr>
          </a:p>
        </p:txBody>
      </p:sp>
      <p:pic>
        <p:nvPicPr>
          <p:cNvPr id="16" name="Picture 15">
            <a:extLst>
              <a:ext uri="{FF2B5EF4-FFF2-40B4-BE49-F238E27FC236}">
                <a16:creationId xmlns:a16="http://schemas.microsoft.com/office/drawing/2014/main" id="{C95BAC5B-37DD-48BC-8C70-A668932AD277}"/>
              </a:ext>
            </a:extLst>
          </p:cNvPr>
          <p:cNvPicPr>
            <a:picLocks noChangeAspect="1"/>
          </p:cNvPicPr>
          <p:nvPr userDrawn="1"/>
        </p:nvPicPr>
        <p:blipFill rotWithShape="1">
          <a:blip r:embed="rId14" cstate="print">
            <a:clrChange>
              <a:clrFrom>
                <a:srgbClr val="FFFFFF"/>
              </a:clrFrom>
              <a:clrTo>
                <a:srgbClr val="FFFFFF">
                  <a:alpha val="0"/>
                </a:srgbClr>
              </a:clrTo>
            </a:clrChange>
            <a:extLst>
              <a:ext uri="{BEBA8EAE-BF5A-486C-A8C5-ECC9F3942E4B}">
                <a14:imgProps xmlns:a14="http://schemas.microsoft.com/office/drawing/2010/main">
                  <a14:imgLayer r:embed="rId15">
                    <a14:imgEffect>
                      <a14:backgroundRemoval t="0" b="100000" l="0" r="99254">
                        <a14:foregroundMark x1="25373" y1="70588" x2="25373" y2="70588"/>
                        <a14:foregroundMark x1="21642" y1="58088" x2="21642" y2="58088"/>
                        <a14:foregroundMark x1="77612" y1="31618" x2="77612" y2="31618"/>
                        <a14:foregroundMark x1="79104" y1="44118" x2="79104" y2="44118"/>
                        <a14:backgroundMark x1="86567" y1="7353" x2="86567" y2="7353"/>
                      </a14:backgroundRemoval>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377705" y="6136005"/>
            <a:ext cx="611674" cy="57973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50ED32C-4B89-420D-80B4-73E93DD272BE}"/>
              </a:ext>
            </a:extLst>
          </p:cNvPr>
          <p:cNvSpPr/>
          <p:nvPr userDrawn="1"/>
        </p:nvSpPr>
        <p:spPr>
          <a:xfrm>
            <a:off x="3657600" y="6050076"/>
            <a:ext cx="5344160" cy="761747"/>
          </a:xfrm>
          <a:prstGeom prst="rect">
            <a:avLst/>
          </a:prstGeom>
        </p:spPr>
        <p:txBody>
          <a:bodyPr wrap="square">
            <a:spAutoFit/>
          </a:bodyPr>
          <a:lstStyle/>
          <a:p>
            <a:pPr lvl="0" algn="ctr"/>
            <a:r>
              <a:rPr lang="en-US" sz="1100" b="0" dirty="0">
                <a:solidFill>
                  <a:schemeClr val="bg1"/>
                </a:solidFill>
                <a:effectLst/>
                <a:latin typeface="Metropolis" panose="00000500000000000000" pitchFamily="50" charset="0"/>
              </a:rPr>
              <a:t>United States Naval Safety Center</a:t>
            </a:r>
          </a:p>
          <a:p>
            <a:pPr lvl="0" algn="ctr"/>
            <a:r>
              <a:rPr lang="en-US" sz="1100" b="0" dirty="0">
                <a:solidFill>
                  <a:schemeClr val="bg1"/>
                </a:solidFill>
                <a:effectLst/>
                <a:latin typeface="Metropolis" panose="00000500000000000000" pitchFamily="50" charset="0"/>
              </a:rPr>
              <a:t>Preserving Combat Readiness</a:t>
            </a:r>
          </a:p>
          <a:p>
            <a:pPr lvl="0" algn="ctr"/>
            <a:r>
              <a:rPr lang="en-US" sz="1100" b="0" dirty="0">
                <a:solidFill>
                  <a:schemeClr val="bg1"/>
                </a:solidFill>
                <a:effectLst/>
                <a:latin typeface="Metropolis" panose="00000500000000000000" pitchFamily="50" charset="0"/>
              </a:rPr>
              <a:t>Saving Lives</a:t>
            </a:r>
          </a:p>
          <a:p>
            <a:pPr lvl="0" algn="ctr"/>
            <a:r>
              <a:rPr lang="en-US" sz="1000" b="0" dirty="0">
                <a:solidFill>
                  <a:srgbClr val="0CDDB6"/>
                </a:solidFill>
                <a:effectLst/>
                <a:latin typeface="Metropolis" panose="00000500000000000000" pitchFamily="50" charset="0"/>
              </a:rPr>
              <a:t>UNCLASSIFIED//FOR PUBLIC RELEASE</a:t>
            </a:r>
          </a:p>
        </p:txBody>
      </p:sp>
    </p:spTree>
    <p:extLst>
      <p:ext uri="{BB962C8B-B14F-4D97-AF65-F5344CB8AC3E}">
        <p14:creationId xmlns:p14="http://schemas.microsoft.com/office/powerpoint/2010/main" val="65704866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67554FE-104A-4D0F-9F62-7C3903587ECD}"/>
              </a:ext>
            </a:extLst>
          </p:cNvPr>
          <p:cNvSpPr/>
          <p:nvPr/>
        </p:nvSpPr>
        <p:spPr>
          <a:xfrm>
            <a:off x="7062378" y="2514099"/>
            <a:ext cx="5073444" cy="1323439"/>
          </a:xfrm>
          <a:prstGeom prst="rect">
            <a:avLst/>
          </a:prstGeom>
        </p:spPr>
        <p:txBody>
          <a:bodyPr wrap="square">
            <a:spAutoFit/>
          </a:bodyPr>
          <a:lstStyle/>
          <a:p>
            <a:r>
              <a:rPr lang="en-US" sz="4000" b="1" dirty="0">
                <a:solidFill>
                  <a:schemeClr val="tx1">
                    <a:lumMod val="85000"/>
                    <a:lumOff val="15000"/>
                  </a:schemeClr>
                </a:solidFill>
                <a:latin typeface="Century Schoolbook" panose="02040604050505020304" pitchFamily="18" charset="0"/>
                <a:cs typeface="Adobe Naskh Medium" pitchFamily="50" charset="-78"/>
              </a:rPr>
              <a:t>CRITICAL DAYS OF SUMMER</a:t>
            </a:r>
          </a:p>
        </p:txBody>
      </p:sp>
      <p:cxnSp>
        <p:nvCxnSpPr>
          <p:cNvPr id="9" name="Straight Connector 8">
            <a:extLst>
              <a:ext uri="{FF2B5EF4-FFF2-40B4-BE49-F238E27FC236}">
                <a16:creationId xmlns:a16="http://schemas.microsoft.com/office/drawing/2014/main" id="{1A15DDCA-B98D-4A1D-A59A-73415FA3B6BD}"/>
              </a:ext>
            </a:extLst>
          </p:cNvPr>
          <p:cNvCxnSpPr>
            <a:cxnSpLocks/>
          </p:cNvCxnSpPr>
          <p:nvPr/>
        </p:nvCxnSpPr>
        <p:spPr>
          <a:xfrm>
            <a:off x="7349912" y="3865814"/>
            <a:ext cx="4498375" cy="0"/>
          </a:xfrm>
          <a:prstGeom prst="line">
            <a:avLst/>
          </a:prstGeom>
          <a:ln w="15875" cap="rnd">
            <a:solidFill>
              <a:srgbClr val="C9393B"/>
            </a:solidFill>
            <a:round/>
          </a:ln>
        </p:spPr>
        <p:style>
          <a:lnRef idx="1">
            <a:schemeClr val="accent1"/>
          </a:lnRef>
          <a:fillRef idx="0">
            <a:schemeClr val="accent1"/>
          </a:fillRef>
          <a:effectRef idx="0">
            <a:schemeClr val="accent1"/>
          </a:effectRef>
          <a:fontRef idx="minor">
            <a:schemeClr val="tx1"/>
          </a:fontRef>
        </p:style>
      </p:cxnSp>
      <p:pic>
        <p:nvPicPr>
          <p:cNvPr id="24" name="Picture Placeholder 23">
            <a:extLst>
              <a:ext uri="{FF2B5EF4-FFF2-40B4-BE49-F238E27FC236}">
                <a16:creationId xmlns:a16="http://schemas.microsoft.com/office/drawing/2014/main" id="{6B821911-7F9E-44F4-80C5-E294910E118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0" y="-47764"/>
            <a:ext cx="9065172" cy="6043447"/>
          </a:xfrm>
        </p:spPr>
      </p:pic>
      <p:sp>
        <p:nvSpPr>
          <p:cNvPr id="25" name="Rectangle 24">
            <a:extLst>
              <a:ext uri="{FF2B5EF4-FFF2-40B4-BE49-F238E27FC236}">
                <a16:creationId xmlns:a16="http://schemas.microsoft.com/office/drawing/2014/main" id="{6C196BA6-FAD9-4654-B12E-F9A3F81C8F72}"/>
              </a:ext>
            </a:extLst>
          </p:cNvPr>
          <p:cNvSpPr/>
          <p:nvPr/>
        </p:nvSpPr>
        <p:spPr>
          <a:xfrm>
            <a:off x="5302169" y="1618571"/>
            <a:ext cx="5550001" cy="1200329"/>
          </a:xfrm>
          <a:prstGeom prst="rect">
            <a:avLst/>
          </a:prstGeom>
        </p:spPr>
        <p:txBody>
          <a:bodyPr wrap="square">
            <a:spAutoFit/>
          </a:bodyPr>
          <a:lstStyle/>
          <a:p>
            <a:pPr algn="r"/>
            <a:r>
              <a:rPr lang="en-US" sz="7200" b="1" dirty="0">
                <a:solidFill>
                  <a:srgbClr val="C9393B"/>
                </a:solidFill>
                <a:latin typeface="Saturday Rock" panose="02000500000000000000" pitchFamily="2" charset="0"/>
              </a:rPr>
              <a:t>101</a:t>
            </a:r>
            <a:endParaRPr lang="en-US" sz="7200" b="1" dirty="0">
              <a:solidFill>
                <a:schemeClr val="tx1">
                  <a:lumMod val="85000"/>
                  <a:lumOff val="15000"/>
                </a:schemeClr>
              </a:solidFill>
              <a:latin typeface="Saturday Rock" panose="02000500000000000000" pitchFamily="2" charset="0"/>
            </a:endParaRPr>
          </a:p>
        </p:txBody>
      </p:sp>
      <p:sp>
        <p:nvSpPr>
          <p:cNvPr id="27" name="Rectangle 26">
            <a:extLst>
              <a:ext uri="{FF2B5EF4-FFF2-40B4-BE49-F238E27FC236}">
                <a16:creationId xmlns:a16="http://schemas.microsoft.com/office/drawing/2014/main" id="{253B181F-A944-4366-85E3-1523F4F62D6E}"/>
              </a:ext>
            </a:extLst>
          </p:cNvPr>
          <p:cNvSpPr/>
          <p:nvPr/>
        </p:nvSpPr>
        <p:spPr>
          <a:xfrm>
            <a:off x="7349912" y="4070229"/>
            <a:ext cx="5073444" cy="784830"/>
          </a:xfrm>
          <a:prstGeom prst="rect">
            <a:avLst/>
          </a:prstGeom>
        </p:spPr>
        <p:txBody>
          <a:bodyPr wrap="square">
            <a:spAutoFit/>
          </a:bodyPr>
          <a:lstStyle/>
          <a:p>
            <a:pPr algn="ctr">
              <a:lnSpc>
                <a:spcPct val="125000"/>
              </a:lnSpc>
            </a:pPr>
            <a:r>
              <a:rPr lang="en-US" dirty="0" smtClean="0">
                <a:solidFill>
                  <a:schemeClr val="tx1">
                    <a:lumMod val="85000"/>
                    <a:lumOff val="15000"/>
                  </a:schemeClr>
                </a:solidFill>
                <a:latin typeface="Metropolis" panose="00000500000000000000" pitchFamily="50" charset="0"/>
              </a:rPr>
              <a:t>NAVAL SAFETY CENTER</a:t>
            </a:r>
          </a:p>
          <a:p>
            <a:pPr algn="ctr">
              <a:lnSpc>
                <a:spcPct val="125000"/>
              </a:lnSpc>
            </a:pPr>
            <a:r>
              <a:rPr lang="en-US" dirty="0" smtClean="0">
                <a:solidFill>
                  <a:schemeClr val="tx1">
                    <a:lumMod val="85000"/>
                    <a:lumOff val="15000"/>
                  </a:schemeClr>
                </a:solidFill>
                <a:latin typeface="Metropolis" panose="00000500000000000000" pitchFamily="50" charset="0"/>
              </a:rPr>
              <a:t>2020</a:t>
            </a:r>
            <a:endParaRPr lang="en-US" dirty="0">
              <a:solidFill>
                <a:schemeClr val="tx1">
                  <a:lumMod val="85000"/>
                  <a:lumOff val="15000"/>
                </a:schemeClr>
              </a:solidFill>
              <a:latin typeface="Metropolis" panose="00000500000000000000" pitchFamily="50" charset="0"/>
            </a:endParaRPr>
          </a:p>
        </p:txBody>
      </p:sp>
      <p:sp>
        <p:nvSpPr>
          <p:cNvPr id="2" name="Rectangle 1"/>
          <p:cNvSpPr/>
          <p:nvPr/>
        </p:nvSpPr>
        <p:spPr>
          <a:xfrm>
            <a:off x="93070" y="5699858"/>
            <a:ext cx="1192955" cy="208647"/>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Image by Briana Tozour</a:t>
            </a:r>
            <a:endParaRPr lang="en-US" sz="700" dirty="0">
              <a:latin typeface="Century Schoolbook" panose="02040604050505020304" pitchFamily="18" charset="0"/>
              <a:ea typeface="Microsoft YaHei UI" panose="020B0503020204020204" pitchFamily="34" charset="-122"/>
            </a:endParaRPr>
          </a:p>
        </p:txBody>
      </p:sp>
    </p:spTree>
    <p:extLst>
      <p:ext uri="{BB962C8B-B14F-4D97-AF65-F5344CB8AC3E}">
        <p14:creationId xmlns:p14="http://schemas.microsoft.com/office/powerpoint/2010/main" val="295271029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556F78-6B91-4622-99CA-2100BDD1DD2A}"/>
              </a:ext>
            </a:extLst>
          </p:cNvPr>
          <p:cNvSpPr/>
          <p:nvPr/>
        </p:nvSpPr>
        <p:spPr>
          <a:xfrm>
            <a:off x="0" y="0"/>
            <a:ext cx="12192000" cy="5981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rot="15961412">
            <a:off x="530891" y="871690"/>
            <a:ext cx="3752990" cy="4452937"/>
          </a:xfrm>
        </p:spPr>
      </p:pic>
      <p:sp>
        <p:nvSpPr>
          <p:cNvPr id="6" name="Rectangle 5">
            <a:extLst>
              <a:ext uri="{FF2B5EF4-FFF2-40B4-BE49-F238E27FC236}">
                <a16:creationId xmlns:a16="http://schemas.microsoft.com/office/drawing/2014/main" id="{E1962287-6906-4104-BEC7-5E7BE1D18170}"/>
              </a:ext>
            </a:extLst>
          </p:cNvPr>
          <p:cNvSpPr/>
          <p:nvPr/>
        </p:nvSpPr>
        <p:spPr>
          <a:xfrm>
            <a:off x="5143500" y="212288"/>
            <a:ext cx="6705600" cy="5649344"/>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18435E-58CC-4BC0-9CAD-5209AFF553EB}"/>
              </a:ext>
            </a:extLst>
          </p:cNvPr>
          <p:cNvSpPr/>
          <p:nvPr/>
        </p:nvSpPr>
        <p:spPr>
          <a:xfrm>
            <a:off x="5312780" y="280383"/>
            <a:ext cx="6385234" cy="956159"/>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Wear a life jacket: </a:t>
            </a:r>
          </a:p>
          <a:p>
            <a:pPr>
              <a:lnSpc>
                <a:spcPct val="110000"/>
              </a:lnSpc>
              <a:spcBef>
                <a:spcPts val="400"/>
              </a:spcBef>
            </a:pPr>
            <a:r>
              <a:rPr lang="en-US" sz="1200" dirty="0">
                <a:solidFill>
                  <a:schemeClr val="bg1"/>
                </a:solidFill>
                <a:latin typeface="Century Schoolbook" panose="02040604050505020304" pitchFamily="18" charset="0"/>
              </a:rPr>
              <a:t>If you or a family member is a weak or non-swimmer, wear a </a:t>
            </a:r>
            <a:r>
              <a:rPr lang="en-US" sz="1200" dirty="0" smtClean="0">
                <a:solidFill>
                  <a:schemeClr val="bg1"/>
                </a:solidFill>
                <a:latin typeface="Century Schoolbook" panose="02040604050505020304" pitchFamily="18" charset="0"/>
              </a:rPr>
              <a:t>Coast </a:t>
            </a:r>
            <a:r>
              <a:rPr lang="en-US" sz="1200" dirty="0">
                <a:solidFill>
                  <a:schemeClr val="bg1"/>
                </a:solidFill>
                <a:latin typeface="Century Schoolbook" panose="02040604050505020304" pitchFamily="18" charset="0"/>
              </a:rPr>
              <a:t>G</a:t>
            </a:r>
            <a:r>
              <a:rPr lang="en-US" sz="1200" dirty="0" smtClean="0">
                <a:solidFill>
                  <a:schemeClr val="bg1"/>
                </a:solidFill>
                <a:latin typeface="Century Schoolbook" panose="02040604050505020304" pitchFamily="18" charset="0"/>
              </a:rPr>
              <a:t>uard-approved </a:t>
            </a:r>
            <a:r>
              <a:rPr lang="en-US" sz="1200" dirty="0">
                <a:solidFill>
                  <a:schemeClr val="bg1"/>
                </a:solidFill>
                <a:latin typeface="Century Schoolbook" panose="02040604050505020304" pitchFamily="18" charset="0"/>
              </a:rPr>
              <a:t>life vest. It’s nothing to be embarrassed about and many facilities provide them at no charge. </a:t>
            </a:r>
          </a:p>
        </p:txBody>
      </p:sp>
      <p:sp>
        <p:nvSpPr>
          <p:cNvPr id="8" name="Rectangle 7">
            <a:extLst>
              <a:ext uri="{FF2B5EF4-FFF2-40B4-BE49-F238E27FC236}">
                <a16:creationId xmlns:a16="http://schemas.microsoft.com/office/drawing/2014/main" id="{84F0BB18-F60F-4F97-A882-75924AFFE49C}"/>
              </a:ext>
            </a:extLst>
          </p:cNvPr>
          <p:cNvSpPr/>
          <p:nvPr/>
        </p:nvSpPr>
        <p:spPr>
          <a:xfrm>
            <a:off x="5312783" y="1207700"/>
            <a:ext cx="6385232" cy="753027"/>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Look for lifeguards: </a:t>
            </a:r>
          </a:p>
          <a:p>
            <a:pPr>
              <a:lnSpc>
                <a:spcPct val="110000"/>
              </a:lnSpc>
              <a:spcBef>
                <a:spcPts val="400"/>
              </a:spcBef>
            </a:pPr>
            <a:r>
              <a:rPr lang="en-US" sz="1200" dirty="0">
                <a:solidFill>
                  <a:schemeClr val="bg1"/>
                </a:solidFill>
                <a:latin typeface="Century Schoolbook" panose="02040604050505020304" pitchFamily="18" charset="0"/>
              </a:rPr>
              <a:t>It is always best to swim in an area supervised by lifeguards, but remember, lifeguards are the last line of defense when all other layers of protection fail. </a:t>
            </a:r>
          </a:p>
        </p:txBody>
      </p:sp>
      <p:sp>
        <p:nvSpPr>
          <p:cNvPr id="9" name="Rectangle 8">
            <a:extLst>
              <a:ext uri="{FF2B5EF4-FFF2-40B4-BE49-F238E27FC236}">
                <a16:creationId xmlns:a16="http://schemas.microsoft.com/office/drawing/2014/main" id="{535C8E64-7686-48B8-B569-E240A5341643}"/>
              </a:ext>
            </a:extLst>
          </p:cNvPr>
          <p:cNvSpPr/>
          <p:nvPr/>
        </p:nvSpPr>
        <p:spPr>
          <a:xfrm>
            <a:off x="5312783" y="3068106"/>
            <a:ext cx="6385233" cy="753027"/>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Spit it out: </a:t>
            </a:r>
          </a:p>
          <a:p>
            <a:pPr>
              <a:lnSpc>
                <a:spcPct val="110000"/>
              </a:lnSpc>
              <a:spcBef>
                <a:spcPts val="400"/>
              </a:spcBef>
            </a:pPr>
            <a:r>
              <a:rPr lang="en-US" sz="1200" dirty="0">
                <a:solidFill>
                  <a:schemeClr val="bg1"/>
                </a:solidFill>
                <a:latin typeface="Century Schoolbook" panose="02040604050505020304" pitchFamily="18" charset="0"/>
              </a:rPr>
              <a:t>Teach kids not to drink the pool water. To prevent choking, never chew gum or eat while swimming, diving or playing in the water. </a:t>
            </a:r>
          </a:p>
        </p:txBody>
      </p:sp>
      <p:sp>
        <p:nvSpPr>
          <p:cNvPr id="10" name="Rectangle 9">
            <a:extLst>
              <a:ext uri="{FF2B5EF4-FFF2-40B4-BE49-F238E27FC236}">
                <a16:creationId xmlns:a16="http://schemas.microsoft.com/office/drawing/2014/main" id="{BBF6F19B-460D-4F95-92B8-6A33F0805C6D}"/>
              </a:ext>
            </a:extLst>
          </p:cNvPr>
          <p:cNvSpPr/>
          <p:nvPr/>
        </p:nvSpPr>
        <p:spPr>
          <a:xfrm>
            <a:off x="5312783" y="3856589"/>
            <a:ext cx="6646195" cy="1362424"/>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Avoid water wings: </a:t>
            </a:r>
          </a:p>
          <a:p>
            <a:pPr>
              <a:lnSpc>
                <a:spcPct val="110000"/>
              </a:lnSpc>
              <a:spcBef>
                <a:spcPts val="400"/>
              </a:spcBef>
            </a:pPr>
            <a:r>
              <a:rPr lang="en-US" sz="1200" dirty="0">
                <a:solidFill>
                  <a:schemeClr val="bg1"/>
                </a:solidFill>
                <a:latin typeface="Century Schoolbook" panose="02040604050505020304" pitchFamily="18" charset="0"/>
              </a:rPr>
              <a:t>Do not use air-filled swimming aids (such as «water wings») in place of </a:t>
            </a:r>
            <a:r>
              <a:rPr lang="en-US" sz="1200" dirty="0" smtClean="0">
                <a:solidFill>
                  <a:schemeClr val="bg1"/>
                </a:solidFill>
                <a:latin typeface="Century Schoolbook" panose="02040604050505020304" pitchFamily="18" charset="0"/>
              </a:rPr>
              <a:t>Coast Guard-approved </a:t>
            </a:r>
            <a:r>
              <a:rPr lang="en-US" sz="1200" dirty="0">
                <a:solidFill>
                  <a:schemeClr val="bg1"/>
                </a:solidFill>
                <a:latin typeface="Century Schoolbook" panose="02040604050505020304" pitchFamily="18" charset="0"/>
              </a:rPr>
              <a:t>life jackets or life preservers with children. Using air-filled swimming aids can give parents and children a false sense of security, which may increase the risk of drowning. These air-filled aids are toys and are not designed to be </a:t>
            </a:r>
            <a:r>
              <a:rPr lang="en-US" sz="1200" dirty="0" smtClean="0">
                <a:solidFill>
                  <a:schemeClr val="bg1"/>
                </a:solidFill>
                <a:latin typeface="Century Schoolbook" panose="02040604050505020304" pitchFamily="18" charset="0"/>
              </a:rPr>
              <a:t>personal flotation </a:t>
            </a:r>
            <a:r>
              <a:rPr lang="en-US" sz="1200" dirty="0">
                <a:solidFill>
                  <a:schemeClr val="bg1"/>
                </a:solidFill>
                <a:latin typeface="Century Schoolbook" panose="02040604050505020304" pitchFamily="18" charset="0"/>
              </a:rPr>
              <a:t>devices, as they can deflate or be punctured. </a:t>
            </a:r>
          </a:p>
        </p:txBody>
      </p:sp>
      <p:sp>
        <p:nvSpPr>
          <p:cNvPr id="11" name="Rectangle 10">
            <a:extLst>
              <a:ext uri="{FF2B5EF4-FFF2-40B4-BE49-F238E27FC236}">
                <a16:creationId xmlns:a16="http://schemas.microsoft.com/office/drawing/2014/main" id="{8E66BF4F-E22A-49F5-9878-DE322131C351}"/>
              </a:ext>
            </a:extLst>
          </p:cNvPr>
          <p:cNvSpPr/>
          <p:nvPr/>
        </p:nvSpPr>
        <p:spPr>
          <a:xfrm>
            <a:off x="5303684" y="5311738"/>
            <a:ext cx="6385231" cy="549894"/>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Check the water depth: </a:t>
            </a:r>
          </a:p>
          <a:p>
            <a:pPr>
              <a:lnSpc>
                <a:spcPct val="110000"/>
              </a:lnSpc>
              <a:spcBef>
                <a:spcPts val="400"/>
              </a:spcBef>
            </a:pPr>
            <a:r>
              <a:rPr lang="en-US" sz="1200" dirty="0">
                <a:solidFill>
                  <a:schemeClr val="bg1"/>
                </a:solidFill>
                <a:latin typeface="Century Schoolbook" panose="02040604050505020304" pitchFamily="18" charset="0"/>
              </a:rPr>
              <a:t>The </a:t>
            </a:r>
            <a:r>
              <a:rPr lang="en-US" sz="1200" dirty="0" smtClean="0">
                <a:solidFill>
                  <a:schemeClr val="bg1"/>
                </a:solidFill>
                <a:latin typeface="Century Schoolbook" panose="02040604050505020304" pitchFamily="18" charset="0"/>
              </a:rPr>
              <a:t>American </a:t>
            </a:r>
            <a:r>
              <a:rPr lang="en-US" sz="1200" dirty="0">
                <a:solidFill>
                  <a:schemeClr val="bg1"/>
                </a:solidFill>
                <a:latin typeface="Century Schoolbook" panose="02040604050505020304" pitchFamily="18" charset="0"/>
              </a:rPr>
              <a:t>R</a:t>
            </a:r>
            <a:r>
              <a:rPr lang="en-US" sz="1200" dirty="0" smtClean="0">
                <a:solidFill>
                  <a:schemeClr val="bg1"/>
                </a:solidFill>
                <a:latin typeface="Century Schoolbook" panose="02040604050505020304" pitchFamily="18" charset="0"/>
              </a:rPr>
              <a:t>ed </a:t>
            </a:r>
            <a:r>
              <a:rPr lang="en-US" sz="1200" dirty="0">
                <a:solidFill>
                  <a:schemeClr val="bg1"/>
                </a:solidFill>
                <a:latin typeface="Century Schoolbook" panose="02040604050505020304" pitchFamily="18" charset="0"/>
              </a:rPr>
              <a:t>C</a:t>
            </a:r>
            <a:r>
              <a:rPr lang="en-US" sz="1200" dirty="0" smtClean="0">
                <a:solidFill>
                  <a:schemeClr val="bg1"/>
                </a:solidFill>
                <a:latin typeface="Century Schoolbook" panose="02040604050505020304" pitchFamily="18" charset="0"/>
              </a:rPr>
              <a:t>ross </a:t>
            </a:r>
            <a:r>
              <a:rPr lang="en-US" sz="1200" dirty="0">
                <a:solidFill>
                  <a:schemeClr val="bg1"/>
                </a:solidFill>
                <a:latin typeface="Century Schoolbook" panose="02040604050505020304" pitchFamily="18" charset="0"/>
              </a:rPr>
              <a:t>recommends 9 feet as a minimum depth for diving or jumping. </a:t>
            </a:r>
          </a:p>
        </p:txBody>
      </p:sp>
      <p:sp>
        <p:nvSpPr>
          <p:cNvPr id="12" name="Rectangle 11">
            <a:extLst>
              <a:ext uri="{FF2B5EF4-FFF2-40B4-BE49-F238E27FC236}">
                <a16:creationId xmlns:a16="http://schemas.microsoft.com/office/drawing/2014/main" id="{8A106A83-4132-4BB8-AA15-5AAE71119AFD}"/>
              </a:ext>
            </a:extLst>
          </p:cNvPr>
          <p:cNvSpPr/>
          <p:nvPr/>
        </p:nvSpPr>
        <p:spPr>
          <a:xfrm>
            <a:off x="5312783" y="2080801"/>
            <a:ext cx="6385233" cy="956159"/>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Don’t drink alcohol:</a:t>
            </a:r>
          </a:p>
          <a:p>
            <a:pPr>
              <a:lnSpc>
                <a:spcPct val="110000"/>
              </a:lnSpc>
              <a:spcBef>
                <a:spcPts val="400"/>
              </a:spcBef>
            </a:pPr>
            <a:r>
              <a:rPr lang="en-US" sz="1200" dirty="0">
                <a:solidFill>
                  <a:schemeClr val="bg1"/>
                </a:solidFill>
                <a:latin typeface="Century Schoolbook" panose="02040604050505020304" pitchFamily="18" charset="0"/>
              </a:rPr>
              <a:t>Avoid alcoholic beverages before or during swimming, </a:t>
            </a:r>
            <a:r>
              <a:rPr lang="en-US" sz="1200" dirty="0" smtClean="0">
                <a:solidFill>
                  <a:schemeClr val="bg1"/>
                </a:solidFill>
                <a:latin typeface="Century Schoolbook" panose="02040604050505020304" pitchFamily="18" charset="0"/>
              </a:rPr>
              <a:t>boating, </a:t>
            </a:r>
            <a:r>
              <a:rPr lang="en-US" sz="1200" dirty="0">
                <a:solidFill>
                  <a:schemeClr val="bg1"/>
                </a:solidFill>
                <a:latin typeface="Century Schoolbook" panose="02040604050505020304" pitchFamily="18" charset="0"/>
              </a:rPr>
              <a:t>or engaging in other water-related activities. Never drink alcohol while supervising children around water. Teach teenagers about the danger of drinking alcohol while swimming or boating.</a:t>
            </a:r>
          </a:p>
        </p:txBody>
      </p:sp>
      <p:sp>
        <p:nvSpPr>
          <p:cNvPr id="13" name="Rectangle 12"/>
          <p:cNvSpPr/>
          <p:nvPr/>
        </p:nvSpPr>
        <p:spPr>
          <a:xfrm>
            <a:off x="56148" y="5757308"/>
            <a:ext cx="1229824"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Image by Matheus Frade</a:t>
            </a:r>
            <a:endParaRPr lang="en-US" sz="700" dirty="0">
              <a:latin typeface="Century Schoolbook" panose="02040604050505020304" pitchFamily="18" charset="0"/>
              <a:ea typeface="Microsoft YaHei UI" panose="020B0503020204020204" pitchFamily="34" charset="-122"/>
            </a:endParaRPr>
          </a:p>
        </p:txBody>
      </p:sp>
    </p:spTree>
    <p:extLst>
      <p:ext uri="{BB962C8B-B14F-4D97-AF65-F5344CB8AC3E}">
        <p14:creationId xmlns:p14="http://schemas.microsoft.com/office/powerpoint/2010/main" val="332086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tretch>
            <a:fillRect/>
          </a:stretch>
        </p:blipFill>
        <p:spPr>
          <a:xfrm>
            <a:off x="7950204" y="0"/>
            <a:ext cx="4096022" cy="5804451"/>
          </a:xfrm>
        </p:spPr>
      </p:pic>
      <p:sp>
        <p:nvSpPr>
          <p:cNvPr id="5" name="Rectangle 4">
            <a:extLst>
              <a:ext uri="{FF2B5EF4-FFF2-40B4-BE49-F238E27FC236}">
                <a16:creationId xmlns:a16="http://schemas.microsoft.com/office/drawing/2014/main" id="{8CDF9684-B8CD-4A40-9FD7-56594E6DF312}"/>
              </a:ext>
            </a:extLst>
          </p:cNvPr>
          <p:cNvSpPr/>
          <p:nvPr/>
        </p:nvSpPr>
        <p:spPr>
          <a:xfrm>
            <a:off x="875857" y="1596981"/>
            <a:ext cx="5738272" cy="3954929"/>
          </a:xfrm>
          <a:prstGeom prst="rect">
            <a:avLst/>
          </a:prstGeom>
        </p:spPr>
        <p:txBody>
          <a:bodyPr wrap="square">
            <a:spAutoFit/>
          </a:bodyPr>
          <a:lstStyle/>
          <a:p>
            <a:pPr marL="228600" indent="-228600">
              <a:lnSpc>
                <a:spcPct val="110000"/>
              </a:lnSpc>
              <a:spcBef>
                <a:spcPts val="1800"/>
              </a:spcBef>
              <a:buClr>
                <a:srgbClr val="F70909"/>
              </a:buClr>
              <a:buFont typeface="+mj-lt"/>
              <a:buAutoNum type="arabicPeriod"/>
            </a:pPr>
            <a:r>
              <a:rPr lang="en-US" sz="1600" dirty="0">
                <a:latin typeface="Century Schoolbook" panose="02040604050505020304" pitchFamily="18" charset="0"/>
              </a:rPr>
              <a:t>NEVER allow children to play with or ignite fireworks.</a:t>
            </a:r>
          </a:p>
          <a:p>
            <a:pPr marL="228600" indent="-228600">
              <a:lnSpc>
                <a:spcPct val="110000"/>
              </a:lnSpc>
              <a:spcBef>
                <a:spcPts val="1800"/>
              </a:spcBef>
              <a:buClr>
                <a:srgbClr val="F70909"/>
              </a:buClr>
              <a:buFont typeface="+mj-lt"/>
              <a:buAutoNum type="arabicPeriod"/>
            </a:pPr>
            <a:r>
              <a:rPr lang="en-US" sz="1600" dirty="0">
                <a:latin typeface="Century Schoolbook" panose="02040604050505020304" pitchFamily="18" charset="0"/>
              </a:rPr>
              <a:t>Read and follow ALL warnings and instructions.</a:t>
            </a:r>
          </a:p>
          <a:p>
            <a:pPr marL="228600" indent="-228600">
              <a:lnSpc>
                <a:spcPct val="110000"/>
              </a:lnSpc>
              <a:spcBef>
                <a:spcPts val="1800"/>
              </a:spcBef>
              <a:buClr>
                <a:srgbClr val="F70909"/>
              </a:buClr>
              <a:buFont typeface="+mj-lt"/>
              <a:buAutoNum type="arabicPeriod"/>
            </a:pPr>
            <a:r>
              <a:rPr lang="en-US" sz="1600" dirty="0">
                <a:latin typeface="Century Schoolbook" panose="02040604050505020304" pitchFamily="18" charset="0"/>
              </a:rPr>
              <a:t>Be sure people are out of range before lighting fireworks.</a:t>
            </a:r>
          </a:p>
          <a:p>
            <a:pPr marL="228600" indent="-228600">
              <a:lnSpc>
                <a:spcPct val="110000"/>
              </a:lnSpc>
              <a:spcBef>
                <a:spcPts val="1800"/>
              </a:spcBef>
              <a:buClr>
                <a:srgbClr val="F70909"/>
              </a:buClr>
              <a:buFont typeface="+mj-lt"/>
              <a:buAutoNum type="arabicPeriod"/>
            </a:pPr>
            <a:r>
              <a:rPr lang="en-US" sz="1600" dirty="0">
                <a:latin typeface="Century Schoolbook" panose="02040604050505020304" pitchFamily="18" charset="0"/>
              </a:rPr>
              <a:t>NEVER try to relight fireworks that have not fully functioned.</a:t>
            </a:r>
          </a:p>
          <a:p>
            <a:pPr marL="228600" indent="-228600">
              <a:lnSpc>
                <a:spcPct val="110000"/>
              </a:lnSpc>
              <a:spcBef>
                <a:spcPts val="1800"/>
              </a:spcBef>
              <a:buClr>
                <a:srgbClr val="F70909"/>
              </a:buClr>
              <a:buFont typeface="+mj-lt"/>
              <a:buAutoNum type="arabicPeriod"/>
            </a:pPr>
            <a:r>
              <a:rPr lang="en-US" sz="1600" dirty="0">
                <a:latin typeface="Century Schoolbook" panose="02040604050505020304" pitchFamily="18" charset="0"/>
              </a:rPr>
              <a:t>ONLY light fireworks on a smooth, flat surface away from the house, dry leaves, and flammable materials.</a:t>
            </a:r>
          </a:p>
          <a:p>
            <a:pPr marL="228600" indent="-228600">
              <a:lnSpc>
                <a:spcPct val="110000"/>
              </a:lnSpc>
              <a:spcBef>
                <a:spcPts val="1800"/>
              </a:spcBef>
              <a:buClr>
                <a:srgbClr val="F70909"/>
              </a:buClr>
              <a:buFont typeface="+mj-lt"/>
              <a:buAutoNum type="arabicPeriod"/>
            </a:pPr>
            <a:r>
              <a:rPr lang="en-US" sz="1600" dirty="0">
                <a:latin typeface="Century Schoolbook" panose="02040604050505020304" pitchFamily="18" charset="0"/>
              </a:rPr>
              <a:t>In case of a malfunction or fire, keep a bucket of water (or a garden hose) and fire extinguisher at the ready</a:t>
            </a:r>
            <a:r>
              <a:rPr lang="en-US" sz="1600" dirty="0" smtClean="0">
                <a:latin typeface="Century Schoolbook" panose="02040604050505020304" pitchFamily="18" charset="0"/>
              </a:rPr>
              <a:t>. </a:t>
            </a:r>
            <a:endParaRPr lang="en-US" sz="1600" dirty="0">
              <a:latin typeface="Metropolis" panose="00000500000000000000" pitchFamily="50" charset="0"/>
            </a:endParaRPr>
          </a:p>
        </p:txBody>
      </p:sp>
      <p:sp>
        <p:nvSpPr>
          <p:cNvPr id="6" name="Rectangle 5">
            <a:extLst>
              <a:ext uri="{FF2B5EF4-FFF2-40B4-BE49-F238E27FC236}">
                <a16:creationId xmlns:a16="http://schemas.microsoft.com/office/drawing/2014/main" id="{332C9C9A-8670-4889-A4B8-F91F7A8C0719}"/>
              </a:ext>
            </a:extLst>
          </p:cNvPr>
          <p:cNvSpPr/>
          <p:nvPr/>
        </p:nvSpPr>
        <p:spPr>
          <a:xfrm>
            <a:off x="577430" y="415161"/>
            <a:ext cx="7024680" cy="646331"/>
          </a:xfrm>
          <a:prstGeom prst="rect">
            <a:avLst/>
          </a:prstGeom>
        </p:spPr>
        <p:txBody>
          <a:bodyPr wrap="none">
            <a:spAutoFit/>
          </a:bodyPr>
          <a:lstStyle/>
          <a:p>
            <a:r>
              <a:rPr lang="en-US" sz="3600" b="1" dirty="0">
                <a:latin typeface="Century Schoolbook" panose="02040604050505020304" pitchFamily="18" charset="0"/>
              </a:rPr>
              <a:t>General </a:t>
            </a:r>
            <a:r>
              <a:rPr lang="en-US" sz="3600" b="1" dirty="0" smtClean="0">
                <a:solidFill>
                  <a:srgbClr val="C9393B"/>
                </a:solidFill>
                <a:latin typeface="Century Schoolbook" panose="02040604050505020304" pitchFamily="18" charset="0"/>
              </a:rPr>
              <a:t>Rules for Fireworks</a:t>
            </a:r>
            <a:endParaRPr lang="en-US" sz="3600" b="1" dirty="0">
              <a:solidFill>
                <a:srgbClr val="C9393B"/>
              </a:solidFill>
              <a:latin typeface="Century Schoolbook" panose="02040604050505020304" pitchFamily="18" charset="0"/>
            </a:endParaRPr>
          </a:p>
        </p:txBody>
      </p:sp>
      <p:cxnSp>
        <p:nvCxnSpPr>
          <p:cNvPr id="7" name="Straight Connector 6">
            <a:extLst>
              <a:ext uri="{FF2B5EF4-FFF2-40B4-BE49-F238E27FC236}">
                <a16:creationId xmlns:a16="http://schemas.microsoft.com/office/drawing/2014/main" id="{33481788-A7F9-48BB-8893-44B148C1E597}"/>
              </a:ext>
            </a:extLst>
          </p:cNvPr>
          <p:cNvCxnSpPr>
            <a:cxnSpLocks/>
          </p:cNvCxnSpPr>
          <p:nvPr/>
        </p:nvCxnSpPr>
        <p:spPr>
          <a:xfrm>
            <a:off x="960582" y="1311564"/>
            <a:ext cx="5476550" cy="17672"/>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191518"/>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C3EFB8-D8B9-4444-82FB-8DB56695FC6B}"/>
              </a:ext>
            </a:extLst>
          </p:cNvPr>
          <p:cNvSpPr/>
          <p:nvPr/>
        </p:nvSpPr>
        <p:spPr>
          <a:xfrm>
            <a:off x="544660" y="172456"/>
            <a:ext cx="4532125" cy="646331"/>
          </a:xfrm>
          <a:prstGeom prst="rect">
            <a:avLst/>
          </a:prstGeom>
        </p:spPr>
        <p:txBody>
          <a:bodyPr wrap="square">
            <a:spAutoFit/>
          </a:bodyPr>
          <a:lstStyle/>
          <a:p>
            <a:r>
              <a:rPr lang="en-US" sz="3600" b="1" dirty="0">
                <a:latin typeface="Century Schoolbook" panose="02040604050505020304" pitchFamily="18" charset="0"/>
              </a:rPr>
              <a:t>Heat </a:t>
            </a:r>
            <a:r>
              <a:rPr lang="en-US" sz="3600" b="1" dirty="0">
                <a:solidFill>
                  <a:srgbClr val="C9393B"/>
                </a:solidFill>
                <a:latin typeface="Century Schoolbook" panose="02040604050505020304" pitchFamily="18" charset="0"/>
              </a:rPr>
              <a:t>Aware</a:t>
            </a:r>
          </a:p>
        </p:txBody>
      </p:sp>
      <p:cxnSp>
        <p:nvCxnSpPr>
          <p:cNvPr id="3" name="Straight Connector 2">
            <a:extLst>
              <a:ext uri="{FF2B5EF4-FFF2-40B4-BE49-F238E27FC236}">
                <a16:creationId xmlns:a16="http://schemas.microsoft.com/office/drawing/2014/main" id="{04BC3D32-0004-4AAC-A68D-077C93075FC4}"/>
              </a:ext>
            </a:extLst>
          </p:cNvPr>
          <p:cNvCxnSpPr>
            <a:cxnSpLocks/>
          </p:cNvCxnSpPr>
          <p:nvPr/>
        </p:nvCxnSpPr>
        <p:spPr>
          <a:xfrm>
            <a:off x="671524" y="798467"/>
            <a:ext cx="2807946"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DD6EC95-BCDA-4566-A960-C5C330524A82}"/>
              </a:ext>
            </a:extLst>
          </p:cNvPr>
          <p:cNvSpPr/>
          <p:nvPr/>
        </p:nvSpPr>
        <p:spPr>
          <a:xfrm>
            <a:off x="595460" y="930547"/>
            <a:ext cx="5327820" cy="2737160"/>
          </a:xfrm>
          <a:prstGeom prst="rect">
            <a:avLst/>
          </a:prstGeom>
        </p:spPr>
        <p:txBody>
          <a:bodyPr wrap="square">
            <a:spAutoFit/>
          </a:bodyPr>
          <a:lstStyle/>
          <a:p>
            <a:pPr>
              <a:lnSpc>
                <a:spcPct val="110000"/>
              </a:lnSpc>
              <a:spcBef>
                <a:spcPts val="400"/>
              </a:spcBef>
            </a:pPr>
            <a:r>
              <a:rPr lang="en-US" sz="1200" b="1" dirty="0">
                <a:solidFill>
                  <a:srgbClr val="C9393B"/>
                </a:solidFill>
                <a:latin typeface="Century Schoolbook" panose="02040604050505020304" pitchFamily="18" charset="0"/>
              </a:rPr>
              <a:t>Heat injuries:</a:t>
            </a:r>
          </a:p>
          <a:p>
            <a:pPr>
              <a:lnSpc>
                <a:spcPct val="110000"/>
              </a:lnSpc>
              <a:spcBef>
                <a:spcPts val="400"/>
              </a:spcBef>
            </a:pPr>
            <a:r>
              <a:rPr lang="en-US" sz="1200" dirty="0">
                <a:latin typeface="Century Schoolbook" panose="02040604050505020304" pitchFamily="18" charset="0"/>
              </a:rPr>
              <a:t>Heat injuries occur after several hours of physical exertion in the heat.</a:t>
            </a:r>
          </a:p>
          <a:p>
            <a:pPr>
              <a:lnSpc>
                <a:spcPct val="110000"/>
              </a:lnSpc>
              <a:spcBef>
                <a:spcPts val="400"/>
              </a:spcBef>
            </a:pPr>
            <a:r>
              <a:rPr lang="en-US" sz="1200" dirty="0">
                <a:latin typeface="Century Schoolbook" panose="02040604050505020304" pitchFamily="18" charset="0"/>
              </a:rPr>
              <a:t>Symptoms: painful muscle spasms usually in the legs or abdomen.</a:t>
            </a:r>
          </a:p>
          <a:p>
            <a:pPr>
              <a:lnSpc>
                <a:spcPct val="110000"/>
              </a:lnSpc>
              <a:spcBef>
                <a:spcPts val="400"/>
              </a:spcBef>
            </a:pPr>
            <a:r>
              <a:rPr lang="en-US" sz="1200" b="1" dirty="0">
                <a:latin typeface="Century Schoolbook" panose="02040604050505020304" pitchFamily="18" charset="0"/>
              </a:rPr>
              <a:t>Treatment:</a:t>
            </a:r>
          </a:p>
          <a:p>
            <a:pPr>
              <a:lnSpc>
                <a:spcPct val="110000"/>
              </a:lnSpc>
              <a:spcBef>
                <a:spcPts val="400"/>
              </a:spcBef>
            </a:pPr>
            <a:r>
              <a:rPr lang="en-US" sz="1200" dirty="0">
                <a:latin typeface="Century Schoolbook" panose="02040604050505020304" pitchFamily="18" charset="0"/>
              </a:rPr>
              <a:t>Get out of the heat and into the shade. Hydrate with water or sports drink. Stretch and massage the muscle.</a:t>
            </a:r>
          </a:p>
          <a:p>
            <a:pPr>
              <a:lnSpc>
                <a:spcPct val="110000"/>
              </a:lnSpc>
              <a:spcBef>
                <a:spcPts val="400"/>
              </a:spcBef>
            </a:pPr>
            <a:r>
              <a:rPr lang="en-US" sz="1200" b="1" dirty="0">
                <a:latin typeface="Century Schoolbook" panose="02040604050505020304" pitchFamily="18" charset="0"/>
              </a:rPr>
              <a:t>Prevention:</a:t>
            </a:r>
          </a:p>
          <a:p>
            <a:pPr>
              <a:lnSpc>
                <a:spcPct val="110000"/>
              </a:lnSpc>
              <a:spcBef>
                <a:spcPts val="400"/>
              </a:spcBef>
            </a:pPr>
            <a:r>
              <a:rPr lang="en-US" sz="1200" dirty="0" smtClean="0">
                <a:latin typeface="Century Schoolbook" panose="02040604050505020304" pitchFamily="18" charset="0"/>
              </a:rPr>
              <a:t>Acclimate </a:t>
            </a:r>
            <a:r>
              <a:rPr lang="en-US" sz="1200" dirty="0">
                <a:latin typeface="Century Schoolbook" panose="02040604050505020304" pitchFamily="18" charset="0"/>
              </a:rPr>
              <a:t>to the environment so your body adapts to the heat. Hydrate with water or sports drink </a:t>
            </a:r>
            <a:r>
              <a:rPr lang="en-US" sz="1200" dirty="0" smtClean="0">
                <a:latin typeface="Century Schoolbook" panose="02040604050505020304" pitchFamily="18" charset="0"/>
              </a:rPr>
              <a:t>before and </a:t>
            </a:r>
            <a:r>
              <a:rPr lang="en-US" sz="1200" dirty="0">
                <a:latin typeface="Century Schoolbook" panose="02040604050505020304" pitchFamily="18" charset="0"/>
              </a:rPr>
              <a:t>during exercise. Avoid exercising during </a:t>
            </a:r>
            <a:r>
              <a:rPr lang="en-US" sz="1200" dirty="0" smtClean="0">
                <a:latin typeface="Century Schoolbook" panose="02040604050505020304" pitchFamily="18" charset="0"/>
              </a:rPr>
              <a:t>the hottest </a:t>
            </a:r>
            <a:r>
              <a:rPr lang="en-US" sz="1200" dirty="0">
                <a:latin typeface="Century Schoolbook" panose="02040604050505020304" pitchFamily="18" charset="0"/>
              </a:rPr>
              <a:t>part of </a:t>
            </a:r>
            <a:r>
              <a:rPr lang="en-US" sz="1200" dirty="0" smtClean="0">
                <a:latin typeface="Century Schoolbook" panose="02040604050505020304" pitchFamily="18" charset="0"/>
              </a:rPr>
              <a:t>the day</a:t>
            </a:r>
            <a:r>
              <a:rPr lang="en-US" sz="1200" dirty="0">
                <a:latin typeface="Century Schoolbook" panose="02040604050505020304" pitchFamily="18" charset="0"/>
              </a:rPr>
              <a:t>. Wear light, loose clothing and use sunscreen.</a:t>
            </a:r>
          </a:p>
        </p:txBody>
      </p:sp>
      <p:sp>
        <p:nvSpPr>
          <p:cNvPr id="5" name="Rectangle 4">
            <a:extLst>
              <a:ext uri="{FF2B5EF4-FFF2-40B4-BE49-F238E27FC236}">
                <a16:creationId xmlns:a16="http://schemas.microsoft.com/office/drawing/2014/main" id="{2E25A035-03E0-464D-9986-DFD617528A58}"/>
              </a:ext>
            </a:extLst>
          </p:cNvPr>
          <p:cNvSpPr/>
          <p:nvPr/>
        </p:nvSpPr>
        <p:spPr>
          <a:xfrm>
            <a:off x="595460" y="3581400"/>
            <a:ext cx="5455716" cy="1872307"/>
          </a:xfrm>
          <a:prstGeom prst="rect">
            <a:avLst/>
          </a:prstGeom>
        </p:spPr>
        <p:txBody>
          <a:bodyPr wrap="square">
            <a:spAutoFit/>
          </a:bodyPr>
          <a:lstStyle/>
          <a:p>
            <a:pPr>
              <a:lnSpc>
                <a:spcPct val="125000"/>
              </a:lnSpc>
              <a:spcBef>
                <a:spcPts val="400"/>
              </a:spcBef>
            </a:pPr>
            <a:r>
              <a:rPr lang="en-US" sz="1200" b="1" dirty="0">
                <a:solidFill>
                  <a:srgbClr val="C9393B"/>
                </a:solidFill>
                <a:latin typeface="Century Schoolbook" panose="02040604050505020304" pitchFamily="18" charset="0"/>
              </a:rPr>
              <a:t>Heat Exhaustion:</a:t>
            </a:r>
          </a:p>
          <a:p>
            <a:pPr>
              <a:spcBef>
                <a:spcPts val="400"/>
              </a:spcBef>
            </a:pPr>
            <a:r>
              <a:rPr lang="en-US" sz="1200" dirty="0" smtClean="0">
                <a:latin typeface="Century Schoolbook" panose="02040604050505020304" pitchFamily="18" charset="0"/>
              </a:rPr>
              <a:t>Due to loss of water and salt through sweat.</a:t>
            </a:r>
            <a:endParaRPr lang="en-US" sz="1200" dirty="0">
              <a:latin typeface="Century Schoolbook" panose="02040604050505020304" pitchFamily="18" charset="0"/>
            </a:endParaRPr>
          </a:p>
          <a:p>
            <a:pPr>
              <a:spcBef>
                <a:spcPts val="400"/>
              </a:spcBef>
            </a:pPr>
            <a:r>
              <a:rPr lang="en-US" sz="1200" dirty="0">
                <a:latin typeface="Century Schoolbook" panose="02040604050505020304" pitchFamily="18" charset="0"/>
              </a:rPr>
              <a:t>Symptoms: </a:t>
            </a:r>
            <a:r>
              <a:rPr lang="en-US" sz="1200" dirty="0" smtClean="0">
                <a:latin typeface="Century Schoolbook" panose="02040604050505020304" pitchFamily="18" charset="0"/>
              </a:rPr>
              <a:t>headache, nausea, dizziness, weakness, and cool, clammy skin.</a:t>
            </a:r>
            <a:endParaRPr lang="en-US" sz="1200" dirty="0">
              <a:latin typeface="Century Schoolbook" panose="02040604050505020304" pitchFamily="18" charset="0"/>
            </a:endParaRPr>
          </a:p>
          <a:p>
            <a:pPr>
              <a:lnSpc>
                <a:spcPct val="125000"/>
              </a:lnSpc>
              <a:spcBef>
                <a:spcPts val="400"/>
              </a:spcBef>
            </a:pPr>
            <a:r>
              <a:rPr lang="en-US" sz="1200" b="1" dirty="0">
                <a:latin typeface="Century Schoolbook" panose="02040604050505020304" pitchFamily="18" charset="0"/>
              </a:rPr>
              <a:t>Treatment:</a:t>
            </a:r>
          </a:p>
          <a:p>
            <a:pPr>
              <a:lnSpc>
                <a:spcPct val="125000"/>
              </a:lnSpc>
              <a:spcBef>
                <a:spcPts val="400"/>
              </a:spcBef>
            </a:pPr>
            <a:r>
              <a:rPr lang="en-US" sz="1200" dirty="0" smtClean="0">
                <a:latin typeface="Century Schoolbook" panose="02040604050505020304" pitchFamily="18" charset="0"/>
              </a:rPr>
              <a:t>Stop and rest. Hydrate and get into a cool room or shade. Loosen clothing and apply cool wet towels or pour cool water over the head.</a:t>
            </a:r>
          </a:p>
          <a:p>
            <a:pPr>
              <a:lnSpc>
                <a:spcPct val="125000"/>
              </a:lnSpc>
              <a:spcBef>
                <a:spcPts val="400"/>
              </a:spcBef>
            </a:pPr>
            <a:r>
              <a:rPr lang="en-US" sz="1200" b="1" dirty="0" smtClean="0">
                <a:latin typeface="Century Schoolbook" panose="02040604050505020304" pitchFamily="18" charset="0"/>
              </a:rPr>
              <a:t>Prevention</a:t>
            </a:r>
            <a:r>
              <a:rPr lang="en-US" sz="1200" b="1" dirty="0">
                <a:latin typeface="Century Schoolbook" panose="02040604050505020304" pitchFamily="18" charset="0"/>
              </a:rPr>
              <a:t>: </a:t>
            </a:r>
            <a:r>
              <a:rPr lang="en-US" sz="1200" dirty="0" smtClean="0">
                <a:latin typeface="Century Schoolbook" panose="02040604050505020304" pitchFamily="18" charset="0"/>
              </a:rPr>
              <a:t>Same as heat cramp prevention.</a:t>
            </a:r>
            <a:endParaRPr lang="en-US" sz="1200" dirty="0">
              <a:latin typeface="Century Schoolbook" panose="02040604050505020304" pitchFamily="18" charset="0"/>
            </a:endParaRPr>
          </a:p>
        </p:txBody>
      </p:sp>
      <p:sp>
        <p:nvSpPr>
          <p:cNvPr id="6" name="Rectangle 5">
            <a:extLst>
              <a:ext uri="{FF2B5EF4-FFF2-40B4-BE49-F238E27FC236}">
                <a16:creationId xmlns:a16="http://schemas.microsoft.com/office/drawing/2014/main" id="{9BC96506-D0DE-4D79-82D8-616B31AFBEC1}"/>
              </a:ext>
            </a:extLst>
          </p:cNvPr>
          <p:cNvSpPr/>
          <p:nvPr/>
        </p:nvSpPr>
        <p:spPr>
          <a:xfrm>
            <a:off x="7464710" y="0"/>
            <a:ext cx="4727290" cy="5992368"/>
          </a:xfrm>
          <a:prstGeom prst="rect">
            <a:avLst/>
          </a:prstGeom>
          <a:solidFill>
            <a:srgbClr val="C939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96CE932-760B-4A14-A8D0-14563CCBEEEB}"/>
              </a:ext>
            </a:extLst>
          </p:cNvPr>
          <p:cNvSpPr/>
          <p:nvPr/>
        </p:nvSpPr>
        <p:spPr>
          <a:xfrm>
            <a:off x="7723790" y="818787"/>
            <a:ext cx="4209130" cy="5072158"/>
          </a:xfrm>
          <a:prstGeom prst="rect">
            <a:avLst/>
          </a:prstGeom>
        </p:spPr>
        <p:txBody>
          <a:bodyPr wrap="square">
            <a:spAutoFit/>
          </a:bodyPr>
          <a:lstStyle/>
          <a:p>
            <a:pPr>
              <a:lnSpc>
                <a:spcPct val="120000"/>
              </a:lnSpc>
              <a:spcBef>
                <a:spcPts val="600"/>
              </a:spcBef>
            </a:pPr>
            <a:r>
              <a:rPr lang="en-US" sz="1200" b="1" dirty="0">
                <a:solidFill>
                  <a:schemeClr val="bg1"/>
                </a:solidFill>
                <a:latin typeface="Century Schoolbook" panose="02040604050505020304" pitchFamily="18" charset="0"/>
              </a:rPr>
              <a:t>Heat stroke:</a:t>
            </a:r>
          </a:p>
          <a:p>
            <a:pPr>
              <a:lnSpc>
                <a:spcPct val="120000"/>
              </a:lnSpc>
              <a:spcBef>
                <a:spcPts val="600"/>
              </a:spcBef>
            </a:pPr>
            <a:r>
              <a:rPr lang="en-US" sz="1200" dirty="0">
                <a:solidFill>
                  <a:schemeClr val="bg1"/>
                </a:solidFill>
                <a:latin typeface="Century Schoolbook" panose="02040604050505020304" pitchFamily="18" charset="0"/>
              </a:rPr>
              <a:t>A serious condition when the body’s cooling system stops working and core temperature rises to dangerous levels. If ignored, heat stroke can lead to death</a:t>
            </a:r>
            <a:r>
              <a:rPr lang="en-US" sz="1200" dirty="0" smtClean="0">
                <a:solidFill>
                  <a:schemeClr val="bg1"/>
                </a:solidFill>
                <a:latin typeface="Century Schoolbook" panose="02040604050505020304" pitchFamily="18" charset="0"/>
              </a:rPr>
              <a:t>.</a:t>
            </a:r>
          </a:p>
          <a:p>
            <a:pPr>
              <a:lnSpc>
                <a:spcPct val="120000"/>
              </a:lnSpc>
              <a:spcBef>
                <a:spcPts val="600"/>
              </a:spcBef>
            </a:pPr>
            <a:endParaRPr lang="en-US" sz="1200" dirty="0">
              <a:solidFill>
                <a:schemeClr val="bg1"/>
              </a:solidFill>
              <a:latin typeface="Century Schoolbook" panose="02040604050505020304" pitchFamily="18" charset="0"/>
            </a:endParaRPr>
          </a:p>
          <a:p>
            <a:pPr>
              <a:lnSpc>
                <a:spcPct val="120000"/>
              </a:lnSpc>
              <a:spcBef>
                <a:spcPts val="600"/>
              </a:spcBef>
            </a:pPr>
            <a:r>
              <a:rPr lang="en-US" sz="1200" b="1" dirty="0">
                <a:solidFill>
                  <a:schemeClr val="bg1"/>
                </a:solidFill>
                <a:latin typeface="Century Schoolbook" panose="02040604050505020304" pitchFamily="18" charset="0"/>
              </a:rPr>
              <a:t>Symptoms: </a:t>
            </a:r>
            <a:endParaRPr lang="en-US" sz="1200" b="1" dirty="0" smtClean="0">
              <a:solidFill>
                <a:schemeClr val="bg1"/>
              </a:solidFill>
              <a:latin typeface="Century Schoolbook" panose="02040604050505020304" pitchFamily="18" charset="0"/>
            </a:endParaRPr>
          </a:p>
          <a:p>
            <a:pPr>
              <a:lnSpc>
                <a:spcPct val="120000"/>
              </a:lnSpc>
              <a:spcBef>
                <a:spcPts val="600"/>
              </a:spcBef>
            </a:pPr>
            <a:r>
              <a:rPr lang="en-US" sz="1200" dirty="0" smtClean="0">
                <a:solidFill>
                  <a:schemeClr val="bg1"/>
                </a:solidFill>
                <a:latin typeface="Century Schoolbook" panose="02040604050505020304" pitchFamily="18" charset="0"/>
              </a:rPr>
              <a:t>Red</a:t>
            </a:r>
            <a:r>
              <a:rPr lang="en-US" sz="1200" dirty="0">
                <a:solidFill>
                  <a:schemeClr val="bg1"/>
                </a:solidFill>
                <a:latin typeface="Century Schoolbook" panose="02040604050505020304" pitchFamily="18" charset="0"/>
              </a:rPr>
              <a:t>, </a:t>
            </a:r>
            <a:r>
              <a:rPr lang="en-US" sz="1200" dirty="0" smtClean="0">
                <a:solidFill>
                  <a:schemeClr val="bg1"/>
                </a:solidFill>
                <a:latin typeface="Century Schoolbook" panose="02040604050505020304" pitchFamily="18" charset="0"/>
              </a:rPr>
              <a:t>hot, </a:t>
            </a:r>
            <a:r>
              <a:rPr lang="en-US" sz="1200" dirty="0">
                <a:solidFill>
                  <a:schemeClr val="bg1"/>
                </a:solidFill>
                <a:latin typeface="Century Schoolbook" panose="02040604050505020304" pitchFamily="18" charset="0"/>
              </a:rPr>
              <a:t>and dry skin. Rapid but weak pulse. Rapid but shallow breathing. Confusion, faintness, staggering, hallucinations. Unusual agitation or coma</a:t>
            </a:r>
            <a:r>
              <a:rPr lang="en-US" sz="1200" dirty="0" smtClean="0">
                <a:solidFill>
                  <a:schemeClr val="bg1"/>
                </a:solidFill>
                <a:latin typeface="Century Schoolbook" panose="02040604050505020304" pitchFamily="18" charset="0"/>
              </a:rPr>
              <a:t>.</a:t>
            </a:r>
          </a:p>
          <a:p>
            <a:pPr>
              <a:lnSpc>
                <a:spcPct val="120000"/>
              </a:lnSpc>
              <a:spcBef>
                <a:spcPts val="600"/>
              </a:spcBef>
            </a:pPr>
            <a:endParaRPr lang="en-US" sz="1200" dirty="0">
              <a:solidFill>
                <a:schemeClr val="bg1"/>
              </a:solidFill>
              <a:latin typeface="Century Schoolbook" panose="02040604050505020304" pitchFamily="18" charset="0"/>
            </a:endParaRPr>
          </a:p>
          <a:p>
            <a:pPr>
              <a:lnSpc>
                <a:spcPct val="120000"/>
              </a:lnSpc>
              <a:spcBef>
                <a:spcPts val="600"/>
              </a:spcBef>
            </a:pPr>
            <a:r>
              <a:rPr lang="en-US" sz="1200" b="1" dirty="0">
                <a:solidFill>
                  <a:schemeClr val="bg1"/>
                </a:solidFill>
                <a:latin typeface="Century Schoolbook" panose="02040604050505020304" pitchFamily="18" charset="0"/>
              </a:rPr>
              <a:t>Treatment:</a:t>
            </a:r>
          </a:p>
          <a:p>
            <a:pPr>
              <a:lnSpc>
                <a:spcPct val="120000"/>
              </a:lnSpc>
              <a:spcBef>
                <a:spcPts val="600"/>
              </a:spcBef>
            </a:pPr>
            <a:r>
              <a:rPr lang="en-US" sz="1200" dirty="0">
                <a:solidFill>
                  <a:schemeClr val="bg1"/>
                </a:solidFill>
                <a:latin typeface="Century Schoolbook" panose="02040604050505020304" pitchFamily="18" charset="0"/>
              </a:rPr>
              <a:t>Reduce body temperature by cooling the body. Remove unnecessary clothing. Apply water, cool air, wet sheets or ice on the neck, </a:t>
            </a:r>
            <a:r>
              <a:rPr lang="en-US" sz="1200" dirty="0" smtClean="0">
                <a:solidFill>
                  <a:schemeClr val="bg1"/>
                </a:solidFill>
                <a:latin typeface="Century Schoolbook" panose="02040604050505020304" pitchFamily="18" charset="0"/>
              </a:rPr>
              <a:t>groin, </a:t>
            </a:r>
            <a:r>
              <a:rPr lang="en-US" sz="1200" dirty="0">
                <a:solidFill>
                  <a:schemeClr val="bg1"/>
                </a:solidFill>
                <a:latin typeface="Century Schoolbook" panose="02040604050505020304" pitchFamily="18" charset="0"/>
              </a:rPr>
              <a:t>and armpits to accelerate cooling. Seek professional medical attention NOW</a:t>
            </a:r>
            <a:r>
              <a:rPr lang="en-US" sz="1200" dirty="0" smtClean="0">
                <a:solidFill>
                  <a:schemeClr val="bg1"/>
                </a:solidFill>
                <a:latin typeface="Century Schoolbook" panose="02040604050505020304" pitchFamily="18" charset="0"/>
              </a:rPr>
              <a:t>!</a:t>
            </a:r>
          </a:p>
          <a:p>
            <a:pPr>
              <a:lnSpc>
                <a:spcPct val="120000"/>
              </a:lnSpc>
              <a:spcBef>
                <a:spcPts val="600"/>
              </a:spcBef>
            </a:pPr>
            <a:endParaRPr lang="en-US" sz="1200" dirty="0">
              <a:solidFill>
                <a:schemeClr val="bg1"/>
              </a:solidFill>
              <a:latin typeface="Century Schoolbook" panose="02040604050505020304" pitchFamily="18" charset="0"/>
            </a:endParaRPr>
          </a:p>
          <a:p>
            <a:pPr>
              <a:lnSpc>
                <a:spcPct val="120000"/>
              </a:lnSpc>
              <a:spcBef>
                <a:spcPts val="600"/>
              </a:spcBef>
            </a:pPr>
            <a:r>
              <a:rPr lang="en-US" sz="1200" b="1" dirty="0">
                <a:solidFill>
                  <a:schemeClr val="bg1"/>
                </a:solidFill>
                <a:latin typeface="Century Schoolbook" panose="02040604050505020304" pitchFamily="18" charset="0"/>
              </a:rPr>
              <a:t>Prevention: </a:t>
            </a:r>
            <a:endParaRPr lang="en-US" sz="1200" b="1" dirty="0" smtClean="0">
              <a:solidFill>
                <a:schemeClr val="bg1"/>
              </a:solidFill>
              <a:latin typeface="Century Schoolbook" panose="02040604050505020304" pitchFamily="18" charset="0"/>
            </a:endParaRPr>
          </a:p>
          <a:p>
            <a:pPr>
              <a:lnSpc>
                <a:spcPct val="120000"/>
              </a:lnSpc>
              <a:spcBef>
                <a:spcPts val="600"/>
              </a:spcBef>
            </a:pPr>
            <a:r>
              <a:rPr lang="en-US" sz="1200" b="1" dirty="0" smtClean="0">
                <a:solidFill>
                  <a:schemeClr val="bg1"/>
                </a:solidFill>
                <a:latin typeface="Century Schoolbook" panose="02040604050505020304" pitchFamily="18" charset="0"/>
              </a:rPr>
              <a:t>S</a:t>
            </a:r>
            <a:r>
              <a:rPr lang="en-US" sz="1200" dirty="0" smtClean="0">
                <a:solidFill>
                  <a:schemeClr val="bg1"/>
                </a:solidFill>
                <a:latin typeface="Century Schoolbook" panose="02040604050505020304" pitchFamily="18" charset="0"/>
              </a:rPr>
              <a:t>ame </a:t>
            </a:r>
            <a:r>
              <a:rPr lang="en-US" sz="1200" dirty="0">
                <a:solidFill>
                  <a:schemeClr val="bg1"/>
                </a:solidFill>
                <a:latin typeface="Century Schoolbook" panose="02040604050505020304" pitchFamily="18" charset="0"/>
              </a:rPr>
              <a:t>procedure concerning heat cramps or heat exhaustion.</a:t>
            </a:r>
          </a:p>
        </p:txBody>
      </p:sp>
      <p:grpSp>
        <p:nvGrpSpPr>
          <p:cNvPr id="9" name="Group 8"/>
          <p:cNvGrpSpPr>
            <a:grpSpLocks/>
          </p:cNvGrpSpPr>
          <p:nvPr/>
        </p:nvGrpSpPr>
        <p:grpSpPr bwMode="auto">
          <a:xfrm>
            <a:off x="11229769" y="206779"/>
            <a:ext cx="703151" cy="723768"/>
            <a:chOff x="1973742" y="3209681"/>
            <a:chExt cx="2088381" cy="2100714"/>
          </a:xfrm>
        </p:grpSpPr>
        <p:sp>
          <p:nvSpPr>
            <p:cNvPr id="10" name="Freeform: Shape 7"/>
            <p:cNvSpPr>
              <a:spLocks/>
            </p:cNvSpPr>
            <p:nvPr/>
          </p:nvSpPr>
          <p:spPr bwMode="auto">
            <a:xfrm>
              <a:off x="1973742" y="3209681"/>
              <a:ext cx="2088381" cy="2100714"/>
            </a:xfrm>
            <a:custGeom>
              <a:avLst/>
              <a:gdLst>
                <a:gd name="T0" fmla="*/ 2080979 w 2088381"/>
                <a:gd name="T1" fmla="*/ 1239906 h 2100714"/>
                <a:gd name="T2" fmla="*/ 1855825 w 2088381"/>
                <a:gd name="T3" fmla="*/ 1041296 h 2100714"/>
                <a:gd name="T4" fmla="*/ 2073016 w 2088381"/>
                <a:gd name="T5" fmla="*/ 834107 h 2100714"/>
                <a:gd name="T6" fmla="*/ 2081645 w 2088381"/>
                <a:gd name="T7" fmla="*/ 804553 h 2100714"/>
                <a:gd name="T8" fmla="*/ 2060223 w 2088381"/>
                <a:gd name="T9" fmla="*/ 782350 h 2100714"/>
                <a:gd name="T10" fmla="*/ 1771155 w 2088381"/>
                <a:gd name="T11" fmla="*/ 698929 h 2100714"/>
                <a:gd name="T12" fmla="*/ 1877991 w 2088381"/>
                <a:gd name="T13" fmla="*/ 419152 h 2100714"/>
                <a:gd name="T14" fmla="*/ 1873042 w 2088381"/>
                <a:gd name="T15" fmla="*/ 388776 h 2100714"/>
                <a:gd name="T16" fmla="*/ 1844108 w 2088381"/>
                <a:gd name="T17" fmla="*/ 377853 h 2100714"/>
                <a:gd name="T18" fmla="*/ 1546991 w 2088381"/>
                <a:gd name="T19" fmla="*/ 425754 h 2100714"/>
                <a:gd name="T20" fmla="*/ 1522827 w 2088381"/>
                <a:gd name="T21" fmla="*/ 127457 h 2100714"/>
                <a:gd name="T22" fmla="*/ 1505252 w 2088381"/>
                <a:gd name="T23" fmla="*/ 102129 h 2100714"/>
                <a:gd name="T24" fmla="*/ 1474403 w 2088381"/>
                <a:gd name="T25" fmla="*/ 104600 h 2100714"/>
                <a:gd name="T26" fmla="*/ 1226651 w 2088381"/>
                <a:gd name="T27" fmla="*/ 274556 h 2100714"/>
                <a:gd name="T28" fmla="*/ 1076152 w 2088381"/>
                <a:gd name="T29" fmla="*/ 15383 h 2100714"/>
                <a:gd name="T30" fmla="*/ 1049348 w 2088381"/>
                <a:gd name="T31" fmla="*/ 0 h 2100714"/>
                <a:gd name="T32" fmla="*/ 1022548 w 2088381"/>
                <a:gd name="T33" fmla="*/ 15383 h 2100714"/>
                <a:gd name="T34" fmla="*/ 849792 w 2088381"/>
                <a:gd name="T35" fmla="*/ 312887 h 2100714"/>
                <a:gd name="T36" fmla="*/ 550965 w 2088381"/>
                <a:gd name="T37" fmla="*/ 140419 h 2100714"/>
                <a:gd name="T38" fmla="*/ 520017 w 2088381"/>
                <a:gd name="T39" fmla="*/ 140345 h 2100714"/>
                <a:gd name="T40" fmla="*/ 504478 w 2088381"/>
                <a:gd name="T41" fmla="*/ 166955 h 2100714"/>
                <a:gd name="T42" fmla="*/ 503754 w 2088381"/>
                <a:gd name="T43" fmla="*/ 466215 h 2100714"/>
                <a:gd name="T44" fmla="*/ 203796 w 2088381"/>
                <a:gd name="T45" fmla="*/ 441491 h 2100714"/>
                <a:gd name="T46" fmla="*/ 175813 w 2088381"/>
                <a:gd name="T47" fmla="*/ 454622 h 2100714"/>
                <a:gd name="T48" fmla="*/ 173256 w 2088381"/>
                <a:gd name="T49" fmla="*/ 485285 h 2100714"/>
                <a:gd name="T50" fmla="*/ 301691 w 2088381"/>
                <a:gd name="T51" fmla="*/ 755932 h 2100714"/>
                <a:gd name="T52" fmla="*/ 20035 w 2088381"/>
                <a:gd name="T53" fmla="*/ 861507 h 2100714"/>
                <a:gd name="T54" fmla="*/ 413 w 2088381"/>
                <a:gd name="T55" fmla="*/ 885305 h 2100714"/>
                <a:gd name="T56" fmla="*/ 11332 w 2088381"/>
                <a:gd name="T57" fmla="*/ 914094 h 2100714"/>
                <a:gd name="T58" fmla="*/ 244092 w 2088381"/>
                <a:gd name="T59" fmla="*/ 1103825 h 2100714"/>
                <a:gd name="T60" fmla="*/ 35200 w 2088381"/>
                <a:gd name="T61" fmla="*/ 1319281 h 2100714"/>
                <a:gd name="T62" fmla="*/ 27735 w 2088381"/>
                <a:gd name="T63" fmla="*/ 1349144 h 2100714"/>
                <a:gd name="T64" fmla="*/ 50012 w 2088381"/>
                <a:gd name="T65" fmla="*/ 1370496 h 2100714"/>
                <a:gd name="T66" fmla="*/ 342118 w 2088381"/>
                <a:gd name="T67" fmla="*/ 1442648 h 2100714"/>
                <a:gd name="T68" fmla="*/ 246353 w 2088381"/>
                <a:gd name="T69" fmla="*/ 1726351 h 2100714"/>
                <a:gd name="T70" fmla="*/ 252495 w 2088381"/>
                <a:gd name="T71" fmla="*/ 1756509 h 2100714"/>
                <a:gd name="T72" fmla="*/ 281835 w 2088381"/>
                <a:gd name="T73" fmla="*/ 1766302 h 2100714"/>
                <a:gd name="T74" fmla="*/ 576839 w 2088381"/>
                <a:gd name="T75" fmla="*/ 1706927 h 2100714"/>
                <a:gd name="T76" fmla="*/ 612691 w 2088381"/>
                <a:gd name="T77" fmla="*/ 2004061 h 2100714"/>
                <a:gd name="T78" fmla="*/ 631244 w 2088381"/>
                <a:gd name="T79" fmla="*/ 2028686 h 2100714"/>
                <a:gd name="T80" fmla="*/ 661974 w 2088381"/>
                <a:gd name="T81" fmla="*/ 2025023 h 2100714"/>
                <a:gd name="T82" fmla="*/ 902861 w 2088381"/>
                <a:gd name="T83" fmla="*/ 1845590 h 2100714"/>
                <a:gd name="T84" fmla="*/ 1063416 w 2088381"/>
                <a:gd name="T85" fmla="*/ 2090465 h 2100714"/>
                <a:gd name="T86" fmla="*/ 1089590 w 2088381"/>
                <a:gd name="T87" fmla="*/ 2104821 h 2100714"/>
                <a:gd name="T88" fmla="*/ 1090803 w 2088381"/>
                <a:gd name="T89" fmla="*/ 2104796 h 2100714"/>
                <a:gd name="T90" fmla="*/ 1116982 w 2088381"/>
                <a:gd name="T91" fmla="*/ 2088385 h 2100714"/>
                <a:gd name="T92" fmla="*/ 1257195 w 2088381"/>
                <a:gd name="T93" fmla="*/ 1831839 h 2100714"/>
                <a:gd name="T94" fmla="*/ 1511414 w 2088381"/>
                <a:gd name="T95" fmla="*/ 1992061 h 2100714"/>
                <a:gd name="T96" fmla="*/ 1542337 w 2088381"/>
                <a:gd name="T97" fmla="*/ 1993335 h 2100714"/>
                <a:gd name="T98" fmla="*/ 1558905 w 2088381"/>
                <a:gd name="T99" fmla="*/ 1967346 h 2100714"/>
                <a:gd name="T100" fmla="*/ 1571365 w 2088381"/>
                <a:gd name="T101" fmla="*/ 1668337 h 2100714"/>
                <a:gd name="T102" fmla="*/ 1870127 w 2088381"/>
                <a:gd name="T103" fmla="*/ 1704678 h 2100714"/>
                <a:gd name="T104" fmla="*/ 1898608 w 2088381"/>
                <a:gd name="T105" fmla="*/ 1692645 h 2100714"/>
                <a:gd name="T106" fmla="*/ 1902365 w 2088381"/>
                <a:gd name="T107" fmla="*/ 1662101 h 2100714"/>
                <a:gd name="T108" fmla="*/ 1784643 w 2088381"/>
                <a:gd name="T109" fmla="*/ 1386677 h 2100714"/>
                <a:gd name="T110" fmla="*/ 2070213 w 2088381"/>
                <a:gd name="T111" fmla="*/ 1292112 h 2100714"/>
                <a:gd name="T112" fmla="*/ 2090755 w 2088381"/>
                <a:gd name="T113" fmla="*/ 1269094 h 2100714"/>
                <a:gd name="T114" fmla="*/ 2080979 w 2088381"/>
                <a:gd name="T115" fmla="*/ 1239906 h 21007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88381" h="2100714">
                  <a:moveTo>
                    <a:pt x="2080979" y="1239906"/>
                  </a:moveTo>
                  <a:lnTo>
                    <a:pt x="1855825" y="1041296"/>
                  </a:lnTo>
                  <a:lnTo>
                    <a:pt x="2073016" y="834107"/>
                  </a:lnTo>
                  <a:cubicBezTo>
                    <a:pt x="2080996" y="826493"/>
                    <a:pt x="2084280" y="815233"/>
                    <a:pt x="2081645" y="804553"/>
                  </a:cubicBezTo>
                  <a:cubicBezTo>
                    <a:pt x="2079006" y="793877"/>
                    <a:pt x="2070838" y="785416"/>
                    <a:pt x="2060223" y="782350"/>
                  </a:cubicBezTo>
                  <a:lnTo>
                    <a:pt x="1771155" y="698929"/>
                  </a:lnTo>
                  <a:lnTo>
                    <a:pt x="1877991" y="419152"/>
                  </a:lnTo>
                  <a:cubicBezTo>
                    <a:pt x="1881917" y="408875"/>
                    <a:pt x="1880026" y="397298"/>
                    <a:pt x="1873042" y="388776"/>
                  </a:cubicBezTo>
                  <a:cubicBezTo>
                    <a:pt x="1866053" y="380258"/>
                    <a:pt x="1855023" y="376094"/>
                    <a:pt x="1844108" y="377853"/>
                  </a:cubicBezTo>
                  <a:lnTo>
                    <a:pt x="1546991" y="425754"/>
                  </a:lnTo>
                  <a:lnTo>
                    <a:pt x="1522827" y="127457"/>
                  </a:lnTo>
                  <a:cubicBezTo>
                    <a:pt x="1521939" y="116497"/>
                    <a:pt x="1515238" y="106840"/>
                    <a:pt x="1505252" y="102129"/>
                  </a:cubicBezTo>
                  <a:cubicBezTo>
                    <a:pt x="1495267" y="97418"/>
                    <a:pt x="1483501" y="98359"/>
                    <a:pt x="1474403" y="104600"/>
                  </a:cubicBezTo>
                  <a:lnTo>
                    <a:pt x="1226651" y="274556"/>
                  </a:lnTo>
                  <a:lnTo>
                    <a:pt x="1076152" y="15383"/>
                  </a:lnTo>
                  <a:cubicBezTo>
                    <a:pt x="1070622" y="5862"/>
                    <a:pt x="1060406" y="0"/>
                    <a:pt x="1049348" y="0"/>
                  </a:cubicBezTo>
                  <a:cubicBezTo>
                    <a:pt x="1038289" y="0"/>
                    <a:pt x="1028078" y="5862"/>
                    <a:pt x="1022548" y="15383"/>
                  </a:cubicBezTo>
                  <a:lnTo>
                    <a:pt x="849792" y="312887"/>
                  </a:lnTo>
                  <a:lnTo>
                    <a:pt x="550965" y="140419"/>
                  </a:lnTo>
                  <a:cubicBezTo>
                    <a:pt x="541399" y="134898"/>
                    <a:pt x="529600" y="134873"/>
                    <a:pt x="520017" y="140345"/>
                  </a:cubicBezTo>
                  <a:cubicBezTo>
                    <a:pt x="510426" y="145817"/>
                    <a:pt x="504507" y="155963"/>
                    <a:pt x="504478" y="166955"/>
                  </a:cubicBezTo>
                  <a:lnTo>
                    <a:pt x="503754" y="466215"/>
                  </a:lnTo>
                  <a:lnTo>
                    <a:pt x="203796" y="441491"/>
                  </a:lnTo>
                  <a:cubicBezTo>
                    <a:pt x="192799" y="440587"/>
                    <a:pt x="182111" y="445590"/>
                    <a:pt x="175813" y="454622"/>
                  </a:cubicBezTo>
                  <a:cubicBezTo>
                    <a:pt x="169510" y="463653"/>
                    <a:pt x="168532" y="475345"/>
                    <a:pt x="173256" y="485285"/>
                  </a:cubicBezTo>
                  <a:lnTo>
                    <a:pt x="301691" y="755932"/>
                  </a:lnTo>
                  <a:lnTo>
                    <a:pt x="20035" y="861507"/>
                  </a:lnTo>
                  <a:cubicBezTo>
                    <a:pt x="9692" y="865383"/>
                    <a:pt x="2214" y="874456"/>
                    <a:pt x="413" y="885305"/>
                  </a:cubicBezTo>
                  <a:cubicBezTo>
                    <a:pt x="-1387" y="896150"/>
                    <a:pt x="2777" y="907126"/>
                    <a:pt x="11332" y="914094"/>
                  </a:cubicBezTo>
                  <a:lnTo>
                    <a:pt x="244092" y="1103825"/>
                  </a:lnTo>
                  <a:lnTo>
                    <a:pt x="35200" y="1319281"/>
                  </a:lnTo>
                  <a:cubicBezTo>
                    <a:pt x="27529" y="1327195"/>
                    <a:pt x="24680" y="1338578"/>
                    <a:pt x="27735" y="1349144"/>
                  </a:cubicBezTo>
                  <a:cubicBezTo>
                    <a:pt x="30793" y="1359709"/>
                    <a:pt x="39287" y="1367849"/>
                    <a:pt x="50012" y="1370496"/>
                  </a:cubicBezTo>
                  <a:lnTo>
                    <a:pt x="342118" y="1442648"/>
                  </a:lnTo>
                  <a:lnTo>
                    <a:pt x="246353" y="1726351"/>
                  </a:lnTo>
                  <a:cubicBezTo>
                    <a:pt x="242834" y="1736773"/>
                    <a:pt x="245177" y="1748267"/>
                    <a:pt x="252495" y="1756509"/>
                  </a:cubicBezTo>
                  <a:cubicBezTo>
                    <a:pt x="259816" y="1764752"/>
                    <a:pt x="271002" y="1768485"/>
                    <a:pt x="281835" y="1766302"/>
                  </a:cubicBezTo>
                  <a:lnTo>
                    <a:pt x="576839" y="1706927"/>
                  </a:lnTo>
                  <a:lnTo>
                    <a:pt x="612691" y="2004061"/>
                  </a:lnTo>
                  <a:cubicBezTo>
                    <a:pt x="614003" y="2014975"/>
                    <a:pt x="621082" y="2024361"/>
                    <a:pt x="631244" y="2028686"/>
                  </a:cubicBezTo>
                  <a:cubicBezTo>
                    <a:pt x="641415" y="2033010"/>
                    <a:pt x="653127" y="2031613"/>
                    <a:pt x="661974" y="2025023"/>
                  </a:cubicBezTo>
                  <a:lnTo>
                    <a:pt x="902861" y="1845590"/>
                  </a:lnTo>
                  <a:lnTo>
                    <a:pt x="1063416" y="2090465"/>
                  </a:lnTo>
                  <a:cubicBezTo>
                    <a:pt x="1069097" y="2099423"/>
                    <a:pt x="1078992" y="2104821"/>
                    <a:pt x="1089590" y="2104821"/>
                  </a:cubicBezTo>
                  <a:cubicBezTo>
                    <a:pt x="1089993" y="2104821"/>
                    <a:pt x="1090396" y="2104813"/>
                    <a:pt x="1090803" y="2104796"/>
                  </a:cubicBezTo>
                  <a:cubicBezTo>
                    <a:pt x="1101849" y="2104369"/>
                    <a:pt x="1111831" y="2098112"/>
                    <a:pt x="1116982" y="2088385"/>
                  </a:cubicBezTo>
                  <a:lnTo>
                    <a:pt x="1257195" y="1831839"/>
                  </a:lnTo>
                  <a:lnTo>
                    <a:pt x="1511414" y="1992061"/>
                  </a:lnTo>
                  <a:cubicBezTo>
                    <a:pt x="1520759" y="1997948"/>
                    <a:pt x="1532533" y="1998433"/>
                    <a:pt x="1542337" y="1993335"/>
                  </a:cubicBezTo>
                  <a:cubicBezTo>
                    <a:pt x="1552130" y="1988238"/>
                    <a:pt x="1558448" y="1978330"/>
                    <a:pt x="1558905" y="1967346"/>
                  </a:cubicBezTo>
                  <a:lnTo>
                    <a:pt x="1571365" y="1668337"/>
                  </a:lnTo>
                  <a:lnTo>
                    <a:pt x="1870127" y="1704678"/>
                  </a:lnTo>
                  <a:cubicBezTo>
                    <a:pt x="1881079" y="1706010"/>
                    <a:pt x="1891956" y="1701426"/>
                    <a:pt x="1898608" y="1692645"/>
                  </a:cubicBezTo>
                  <a:cubicBezTo>
                    <a:pt x="1905259" y="1683860"/>
                    <a:pt x="1906690" y="1672218"/>
                    <a:pt x="1902365" y="1662101"/>
                  </a:cubicBezTo>
                  <a:lnTo>
                    <a:pt x="1784643" y="1386677"/>
                  </a:lnTo>
                  <a:lnTo>
                    <a:pt x="2070213" y="1292112"/>
                  </a:lnTo>
                  <a:cubicBezTo>
                    <a:pt x="2080704" y="1288638"/>
                    <a:pt x="2088531" y="1279865"/>
                    <a:pt x="2090755" y="1269094"/>
                  </a:cubicBezTo>
                  <a:cubicBezTo>
                    <a:pt x="2092975" y="1258332"/>
                    <a:pt x="2089247" y="1247203"/>
                    <a:pt x="2080979" y="1239906"/>
                  </a:cubicBezTo>
                  <a:close/>
                </a:path>
              </a:pathLst>
            </a:custGeom>
            <a:solidFill>
              <a:srgbClr val="FFC000"/>
            </a:solidFill>
            <a:ln>
              <a:noFill/>
            </a:ln>
            <a:extLst>
              <a:ext uri="{91240B29-F687-4F45-9708-019B960494DF}">
                <a14:hiddenLine xmlns:a14="http://schemas.microsoft.com/office/drawing/2010/main" w="4093" cap="flat">
                  <a:solidFill>
                    <a:srgbClr val="000000"/>
                  </a:solidFill>
                  <a:prstDash val="solid"/>
                  <a:miter lim="800000"/>
                  <a:headEnd/>
                  <a:tailEnd/>
                </a14:hiddenLine>
              </a:ext>
            </a:extLst>
          </p:spPr>
          <p:txBody>
            <a:bodyPr anchor="ctr"/>
            <a:lstStyle/>
            <a:p>
              <a:endParaRPr lang="en-US" dirty="0"/>
            </a:p>
          </p:txBody>
        </p:sp>
        <p:sp>
          <p:nvSpPr>
            <p:cNvPr id="11" name="Freeform: Shape 8"/>
            <p:cNvSpPr>
              <a:spLocks/>
            </p:cNvSpPr>
            <p:nvPr/>
          </p:nvSpPr>
          <p:spPr bwMode="auto">
            <a:xfrm>
              <a:off x="2375166" y="3619719"/>
              <a:ext cx="1274406" cy="1270295"/>
            </a:xfrm>
            <a:custGeom>
              <a:avLst/>
              <a:gdLst>
                <a:gd name="T0" fmla="*/ 1274974 w 1274405"/>
                <a:gd name="T1" fmla="*/ 636994 h 1270294"/>
                <a:gd name="T2" fmla="*/ 637488 w 1274405"/>
                <a:gd name="T3" fmla="*/ 1273987 h 1270294"/>
                <a:gd name="T4" fmla="*/ 0 w 1274405"/>
                <a:gd name="T5" fmla="*/ 636994 h 1270294"/>
                <a:gd name="T6" fmla="*/ 637488 w 1274405"/>
                <a:gd name="T7" fmla="*/ 0 h 1270294"/>
                <a:gd name="T8" fmla="*/ 1274974 w 1274405"/>
                <a:gd name="T9" fmla="*/ 636994 h 1270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405" h="1270294">
                  <a:moveTo>
                    <a:pt x="1274973" y="636993"/>
                  </a:moveTo>
                  <a:cubicBezTo>
                    <a:pt x="1274973" y="988795"/>
                    <a:pt x="989561" y="1273986"/>
                    <a:pt x="637487" y="1273986"/>
                  </a:cubicBezTo>
                  <a:cubicBezTo>
                    <a:pt x="285412" y="1273986"/>
                    <a:pt x="0" y="988795"/>
                    <a:pt x="0" y="636993"/>
                  </a:cubicBezTo>
                  <a:cubicBezTo>
                    <a:pt x="0" y="285191"/>
                    <a:pt x="285412" y="0"/>
                    <a:pt x="637487" y="0"/>
                  </a:cubicBezTo>
                  <a:cubicBezTo>
                    <a:pt x="989561" y="0"/>
                    <a:pt x="1274973" y="285191"/>
                    <a:pt x="1274973" y="636993"/>
                  </a:cubicBezTo>
                  <a:close/>
                </a:path>
              </a:pathLst>
            </a:custGeom>
            <a:solidFill>
              <a:srgbClr val="FFDB2D"/>
            </a:solidFill>
            <a:ln>
              <a:noFill/>
            </a:ln>
            <a:extLst>
              <a:ext uri="{91240B29-F687-4F45-9708-019B960494DF}">
                <a14:hiddenLine xmlns:a14="http://schemas.microsoft.com/office/drawing/2010/main" w="4093" cap="flat">
                  <a:solidFill>
                    <a:srgbClr val="000000"/>
                  </a:solidFill>
                  <a:prstDash val="solid"/>
                  <a:miter lim="800000"/>
                  <a:headEnd/>
                  <a:tailEnd/>
                </a14:hiddenLine>
              </a:ext>
            </a:extLst>
          </p:spPr>
          <p:txBody>
            <a:bodyPr anchor="ctr"/>
            <a:lstStyle/>
            <a:p>
              <a:endParaRPr lang="en-US" dirty="0"/>
            </a:p>
          </p:txBody>
        </p:sp>
      </p:grpSp>
    </p:spTree>
    <p:extLst>
      <p:ext uri="{BB962C8B-B14F-4D97-AF65-F5344CB8AC3E}">
        <p14:creationId xmlns:p14="http://schemas.microsoft.com/office/powerpoint/2010/main" val="241586708"/>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1962287-6906-4104-BEC7-5E7BE1D18170}"/>
              </a:ext>
            </a:extLst>
          </p:cNvPr>
          <p:cNvSpPr/>
          <p:nvPr/>
        </p:nvSpPr>
        <p:spPr>
          <a:xfrm>
            <a:off x="6175874" y="-1"/>
            <a:ext cx="6016126" cy="600739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C3805A0-03D7-4C9A-806F-DAD2845A2FE3}"/>
              </a:ext>
            </a:extLst>
          </p:cNvPr>
          <p:cNvSpPr txBox="1"/>
          <p:nvPr/>
        </p:nvSpPr>
        <p:spPr>
          <a:xfrm>
            <a:off x="6263021" y="226324"/>
            <a:ext cx="4603898" cy="5781070"/>
          </a:xfrm>
          <a:prstGeom prst="rect">
            <a:avLst/>
          </a:prstGeom>
        </p:spPr>
        <p:txBody>
          <a:bodyPr wrap="square">
            <a:spAutoFit/>
          </a:bodyPr>
          <a:lstStyle>
            <a:defPPr>
              <a:defRPr lang="en-US"/>
            </a:defPPr>
            <a:lvl1pPr algn="just">
              <a:spcBef>
                <a:spcPts val="200"/>
              </a:spcBef>
              <a:defRPr sz="1100">
                <a:solidFill>
                  <a:schemeClr val="bg1"/>
                </a:solidFill>
                <a:latin typeface="Metropolis" panose="00000500000000000000" pitchFamily="50" charset="0"/>
              </a:defRPr>
            </a:lvl1pPr>
          </a:lstStyle>
          <a:p>
            <a:r>
              <a:rPr lang="en-US" sz="1200" b="1" dirty="0">
                <a:latin typeface="Century Schoolbook" panose="02040604050505020304" pitchFamily="18" charset="0"/>
              </a:rPr>
              <a:t>Sports Injury </a:t>
            </a:r>
            <a:r>
              <a:rPr lang="en-US" sz="1200" b="1" dirty="0" smtClean="0">
                <a:latin typeface="Century Schoolbook" panose="02040604050505020304" pitchFamily="18" charset="0"/>
              </a:rPr>
              <a:t>Prevention</a:t>
            </a:r>
          </a:p>
          <a:p>
            <a:r>
              <a:rPr lang="en-US" sz="1200" b="1" dirty="0" smtClean="0">
                <a:latin typeface="Century Schoolbook" panose="02040604050505020304" pitchFamily="18" charset="0"/>
              </a:rPr>
              <a:t> </a:t>
            </a:r>
            <a:endParaRPr lang="en-US" sz="1200" b="1" dirty="0">
              <a:latin typeface="Century Schoolbook" panose="02040604050505020304" pitchFamily="18" charset="0"/>
            </a:endParaRPr>
          </a:p>
          <a:p>
            <a:r>
              <a:rPr lang="en-US" sz="1200" dirty="0">
                <a:latin typeface="Century Schoolbook" panose="02040604050505020304" pitchFamily="18" charset="0"/>
              </a:rPr>
              <a:t>Warm-up and stretch BEFORE playing any sport. </a:t>
            </a:r>
          </a:p>
          <a:p>
            <a:r>
              <a:rPr lang="en-US" sz="1200" dirty="0">
                <a:latin typeface="Century Schoolbook" panose="02040604050505020304" pitchFamily="18" charset="0"/>
              </a:rPr>
              <a:t>Ensure you are physically able to play </a:t>
            </a:r>
            <a:r>
              <a:rPr lang="en-US" sz="1200" dirty="0" smtClean="0">
                <a:latin typeface="Century Schoolbook" panose="02040604050505020304" pitchFamily="18" charset="0"/>
              </a:rPr>
              <a:t>– see </a:t>
            </a:r>
            <a:r>
              <a:rPr lang="en-US" sz="1200" dirty="0">
                <a:latin typeface="Century Schoolbook" panose="02040604050505020304" pitchFamily="18" charset="0"/>
              </a:rPr>
              <a:t>your physician for periodic physicals. Don’t participate in a sporting event without a physician’s release if you’ve had a sports injury that required medical attention. </a:t>
            </a:r>
          </a:p>
          <a:p>
            <a:r>
              <a:rPr lang="en-US" sz="1200" dirty="0">
                <a:latin typeface="Century Schoolbook" panose="02040604050505020304" pitchFamily="18" charset="0"/>
              </a:rPr>
              <a:t>Make sure to wear all </a:t>
            </a:r>
            <a:r>
              <a:rPr lang="en-US" sz="1200" dirty="0" smtClean="0">
                <a:latin typeface="Century Schoolbook" panose="02040604050505020304" pitchFamily="18" charset="0"/>
              </a:rPr>
              <a:t>proper protective </a:t>
            </a:r>
            <a:r>
              <a:rPr lang="en-US" sz="1200" dirty="0">
                <a:latin typeface="Century Schoolbook" panose="02040604050505020304" pitchFamily="18" charset="0"/>
              </a:rPr>
              <a:t>equipment required for the sport: Shoulder pads, elbow pads, knee pads and helmet for football; batting helmets with faceguards; catcher’s face mask, throat guard, chest protector, and shin guards for baseball. </a:t>
            </a:r>
            <a:endParaRPr lang="en-US" sz="1200" dirty="0" smtClean="0">
              <a:latin typeface="Century Schoolbook" panose="02040604050505020304" pitchFamily="18" charset="0"/>
            </a:endParaRPr>
          </a:p>
          <a:p>
            <a:endParaRPr lang="en-US" sz="1200" dirty="0">
              <a:latin typeface="Century Schoolbook" panose="02040604050505020304" pitchFamily="18" charset="0"/>
            </a:endParaRPr>
          </a:p>
          <a:p>
            <a:r>
              <a:rPr lang="en-US" sz="1200" b="1" dirty="0">
                <a:latin typeface="Century Schoolbook" panose="02040604050505020304" pitchFamily="18" charset="0"/>
              </a:rPr>
              <a:t>Playground Safety </a:t>
            </a:r>
            <a:endParaRPr lang="en-US" sz="1200" b="1" dirty="0" smtClean="0">
              <a:latin typeface="Century Schoolbook" panose="02040604050505020304" pitchFamily="18" charset="0"/>
            </a:endParaRPr>
          </a:p>
          <a:p>
            <a:endParaRPr lang="en-US" sz="1200" b="1" dirty="0">
              <a:latin typeface="Century Schoolbook" panose="02040604050505020304" pitchFamily="18" charset="0"/>
            </a:endParaRPr>
          </a:p>
          <a:p>
            <a:r>
              <a:rPr lang="en-US" sz="1200" dirty="0">
                <a:latin typeface="Century Schoolbook" panose="02040604050505020304" pitchFamily="18" charset="0"/>
              </a:rPr>
              <a:t>Ensure children take off their bicycle helmets when playing on playground equipment. </a:t>
            </a:r>
          </a:p>
          <a:p>
            <a:r>
              <a:rPr lang="en-US" sz="1200" dirty="0">
                <a:latin typeface="Century Schoolbook" panose="02040604050505020304" pitchFamily="18" charset="0"/>
              </a:rPr>
              <a:t>Ensure there is soft surfacing underneath the playground equipment. </a:t>
            </a:r>
          </a:p>
          <a:p>
            <a:r>
              <a:rPr lang="en-US" sz="1200" dirty="0">
                <a:latin typeface="Century Schoolbook" panose="02040604050505020304" pitchFamily="18" charset="0"/>
              </a:rPr>
              <a:t>Ensure children are sitting down while swinging. Have them slow down before they get off of a swing. DO NOT let them walk near someone else who is swinging. </a:t>
            </a:r>
          </a:p>
          <a:p>
            <a:r>
              <a:rPr lang="en-US" sz="1200" dirty="0">
                <a:latin typeface="Century Schoolbook" panose="02040604050505020304" pitchFamily="18" charset="0"/>
              </a:rPr>
              <a:t>Ensure children use both hands when using climbers. Ensure they only climb on dry equipment to prevent them from falling. </a:t>
            </a:r>
          </a:p>
          <a:p>
            <a:r>
              <a:rPr lang="en-US" sz="1200" dirty="0">
                <a:latin typeface="Century Schoolbook" panose="02040604050505020304" pitchFamily="18" charset="0"/>
              </a:rPr>
              <a:t>NEVER let your child climb up the front of the slide as they may get hit by another child sliding down. </a:t>
            </a:r>
          </a:p>
          <a:p>
            <a:r>
              <a:rPr lang="en-US" sz="1200" dirty="0">
                <a:latin typeface="Century Schoolbook" panose="02040604050505020304" pitchFamily="18" charset="0"/>
              </a:rPr>
              <a:t>Ensure your child slides down feet first. Ensure children slide down one at a time to avoid injuries from a pile up. </a:t>
            </a:r>
          </a:p>
        </p:txBody>
      </p:sp>
      <p:sp>
        <p:nvSpPr>
          <p:cNvPr id="6" name="Rectangle 5">
            <a:extLst>
              <a:ext uri="{FF2B5EF4-FFF2-40B4-BE49-F238E27FC236}">
                <a16:creationId xmlns:a16="http://schemas.microsoft.com/office/drawing/2014/main" id="{1E0067BB-840C-4561-A211-97DCE5D83599}"/>
              </a:ext>
            </a:extLst>
          </p:cNvPr>
          <p:cNvSpPr/>
          <p:nvPr/>
        </p:nvSpPr>
        <p:spPr>
          <a:xfrm rot="5400000">
            <a:off x="2388464" y="243768"/>
            <a:ext cx="1189382" cy="5966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etropolis" panose="00000500000000000000" pitchFamily="50" charset="0"/>
            </a:endParaRPr>
          </a:p>
        </p:txBody>
      </p:sp>
      <p:sp>
        <p:nvSpPr>
          <p:cNvPr id="7" name="Title 6"/>
          <p:cNvSpPr txBox="1">
            <a:spLocks noChangeArrowheads="1"/>
          </p:cNvSpPr>
          <p:nvPr/>
        </p:nvSpPr>
        <p:spPr>
          <a:xfrm>
            <a:off x="192687" y="2708230"/>
            <a:ext cx="8309529" cy="590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rgbClr val="C9393B"/>
                </a:solidFill>
                <a:latin typeface="Century Schoolbook" panose="02040604050505020304" pitchFamily="18" charset="0"/>
              </a:rPr>
              <a:t>SPORTS-RELATED</a:t>
            </a:r>
          </a:p>
          <a:p>
            <a:r>
              <a:rPr lang="en-US" altLang="en-US" sz="3600" b="1" dirty="0" smtClean="0">
                <a:solidFill>
                  <a:srgbClr val="C9393B"/>
                </a:solidFill>
                <a:latin typeface="Century Schoolbook" panose="02040604050505020304" pitchFamily="18" charset="0"/>
              </a:rPr>
              <a:t>ACTIVITIES</a:t>
            </a:r>
          </a:p>
        </p:txBody>
      </p:sp>
    </p:spTree>
    <p:extLst>
      <p:ext uri="{BB962C8B-B14F-4D97-AF65-F5344CB8AC3E}">
        <p14:creationId xmlns:p14="http://schemas.microsoft.com/office/powerpoint/2010/main" val="3276674774"/>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5CA88D-412E-4C16-9183-749EBCF86794}"/>
              </a:ext>
            </a:extLst>
          </p:cNvPr>
          <p:cNvSpPr/>
          <p:nvPr/>
        </p:nvSpPr>
        <p:spPr>
          <a:xfrm>
            <a:off x="432487" y="1952515"/>
            <a:ext cx="5885652" cy="3139321"/>
          </a:xfrm>
          <a:prstGeom prst="rect">
            <a:avLst/>
          </a:prstGeom>
          <a:solidFill>
            <a:schemeClr val="bg1"/>
          </a:solidFill>
        </p:spPr>
        <p:txBody>
          <a:bodyPr wrap="square">
            <a:spAutoFit/>
          </a:bodyPr>
          <a:lstStyle/>
          <a:p>
            <a:r>
              <a:rPr lang="en-US" sz="1600" b="1" dirty="0">
                <a:solidFill>
                  <a:srgbClr val="C9393B"/>
                </a:solidFill>
                <a:latin typeface="Century Schoolbook" panose="02040604050505020304" pitchFamily="18" charset="0"/>
              </a:rPr>
              <a:t>Walking, Jogging Safety </a:t>
            </a:r>
          </a:p>
          <a:p>
            <a:pPr marL="285750" indent="-285750">
              <a:buFont typeface="Arial" panose="020B0604020202020204" pitchFamily="34" charset="0"/>
              <a:buChar char="•"/>
            </a:pPr>
            <a:r>
              <a:rPr lang="en-US" sz="1400" dirty="0">
                <a:latin typeface="Century Schoolbook" panose="02040604050505020304" pitchFamily="18" charset="0"/>
              </a:rPr>
              <a:t>Execute warm up exercise </a:t>
            </a:r>
            <a:r>
              <a:rPr lang="en-US" sz="1400" dirty="0" smtClean="0">
                <a:latin typeface="Century Schoolbook" panose="02040604050505020304" pitchFamily="18" charset="0"/>
              </a:rPr>
              <a:t>before walking</a:t>
            </a:r>
            <a:r>
              <a:rPr lang="en-US" sz="1400" dirty="0">
                <a:latin typeface="Century Schoolbook" panose="02040604050505020304" pitchFamily="18" charset="0"/>
              </a:rPr>
              <a:t>, </a:t>
            </a:r>
            <a:r>
              <a:rPr lang="en-US" sz="1400" dirty="0" smtClean="0">
                <a:latin typeface="Century Schoolbook" panose="02040604050505020304" pitchFamily="18" charset="0"/>
              </a:rPr>
              <a:t>jogging, </a:t>
            </a:r>
            <a:r>
              <a:rPr lang="en-US" sz="1400" dirty="0">
                <a:latin typeface="Century Schoolbook" panose="02040604050505020304" pitchFamily="18" charset="0"/>
              </a:rPr>
              <a:t>or </a:t>
            </a:r>
            <a:r>
              <a:rPr lang="en-US" sz="1400" dirty="0" smtClean="0">
                <a:latin typeface="Century Schoolbook" panose="02040604050505020304" pitchFamily="18" charset="0"/>
              </a:rPr>
              <a:t>running. </a:t>
            </a:r>
            <a:endParaRPr lang="en-US" sz="1400" dirty="0">
              <a:latin typeface="Century Schoolbook" panose="02040604050505020304" pitchFamily="18" charset="0"/>
            </a:endParaRPr>
          </a:p>
          <a:p>
            <a:pPr marL="285750" indent="-285750">
              <a:buFont typeface="Arial" panose="020B0604020202020204" pitchFamily="34" charset="0"/>
              <a:buChar char="•"/>
            </a:pPr>
            <a:r>
              <a:rPr lang="en-US" sz="1400" dirty="0">
                <a:latin typeface="Century Schoolbook" panose="02040604050505020304" pitchFamily="18" charset="0"/>
              </a:rPr>
              <a:t>Jog, </a:t>
            </a:r>
            <a:r>
              <a:rPr lang="en-US" sz="1400" dirty="0" smtClean="0">
                <a:latin typeface="Century Schoolbook" panose="02040604050505020304" pitchFamily="18" charset="0"/>
              </a:rPr>
              <a:t>run, </a:t>
            </a:r>
            <a:r>
              <a:rPr lang="en-US" sz="1400" dirty="0">
                <a:latin typeface="Century Schoolbook" panose="02040604050505020304" pitchFamily="18" charset="0"/>
              </a:rPr>
              <a:t>or walk on sidewalks facing traffic. Exercise caution when jogging, </a:t>
            </a:r>
            <a:r>
              <a:rPr lang="en-US" sz="1400" dirty="0" smtClean="0">
                <a:latin typeface="Century Schoolbook" panose="02040604050505020304" pitchFamily="18" charset="0"/>
              </a:rPr>
              <a:t>running, </a:t>
            </a:r>
            <a:r>
              <a:rPr lang="en-US" sz="1400" dirty="0">
                <a:latin typeface="Century Schoolbook" panose="02040604050505020304" pitchFamily="18" charset="0"/>
              </a:rPr>
              <a:t>or walking near roadways. </a:t>
            </a:r>
          </a:p>
          <a:p>
            <a:pPr marL="285750" indent="-285750">
              <a:buFont typeface="Arial" panose="020B0604020202020204" pitchFamily="34" charset="0"/>
              <a:buChar char="•"/>
            </a:pPr>
            <a:r>
              <a:rPr lang="en-US" sz="1400" dirty="0">
                <a:latin typeface="Century Schoolbook" panose="02040604050505020304" pitchFamily="18" charset="0"/>
              </a:rPr>
              <a:t>Choose good shoes for jogging, </a:t>
            </a:r>
            <a:r>
              <a:rPr lang="en-US" sz="1400" dirty="0" smtClean="0">
                <a:latin typeface="Century Schoolbook" panose="02040604050505020304" pitchFamily="18" charset="0"/>
              </a:rPr>
              <a:t>walking, </a:t>
            </a:r>
            <a:r>
              <a:rPr lang="en-US" sz="1400" dirty="0">
                <a:latin typeface="Century Schoolbook" panose="02040604050505020304" pitchFamily="18" charset="0"/>
              </a:rPr>
              <a:t>or running. </a:t>
            </a:r>
          </a:p>
          <a:p>
            <a:pPr marL="285750" indent="-285750">
              <a:buFont typeface="Arial" panose="020B0604020202020204" pitchFamily="34" charset="0"/>
              <a:buChar char="•"/>
            </a:pPr>
            <a:r>
              <a:rPr lang="en-US" sz="1400" dirty="0">
                <a:latin typeface="Century Schoolbook" panose="02040604050505020304" pitchFamily="18" charset="0"/>
              </a:rPr>
              <a:t>Wear loose clothing with light colors. In the evening use reflective clothing. </a:t>
            </a:r>
          </a:p>
          <a:p>
            <a:pPr marL="285750" indent="-285750">
              <a:buFont typeface="Arial" panose="020B0604020202020204" pitchFamily="34" charset="0"/>
              <a:buChar char="•"/>
            </a:pPr>
            <a:r>
              <a:rPr lang="en-US" sz="1400" dirty="0">
                <a:latin typeface="Century Schoolbook" panose="02040604050505020304" pitchFamily="18" charset="0"/>
              </a:rPr>
              <a:t>Drink plenty of fluids (water or sports drinks) before and during a walk, jog, or run. </a:t>
            </a:r>
          </a:p>
          <a:p>
            <a:pPr marL="285750" indent="-285750">
              <a:buFont typeface="Arial" panose="020B0604020202020204" pitchFamily="34" charset="0"/>
              <a:buChar char="•"/>
            </a:pPr>
            <a:r>
              <a:rPr lang="en-US" sz="1400" dirty="0">
                <a:latin typeface="Century Schoolbook" panose="02040604050505020304" pitchFamily="18" charset="0"/>
              </a:rPr>
              <a:t>Watch for signs of heat cramps, heat </a:t>
            </a:r>
            <a:r>
              <a:rPr lang="en-US" sz="1400" dirty="0" smtClean="0">
                <a:latin typeface="Century Schoolbook" panose="02040604050505020304" pitchFamily="18" charset="0"/>
              </a:rPr>
              <a:t>exhaustion, </a:t>
            </a:r>
            <a:r>
              <a:rPr lang="en-US" sz="1400" dirty="0">
                <a:latin typeface="Century Schoolbook" panose="02040604050505020304" pitchFamily="18" charset="0"/>
              </a:rPr>
              <a:t>or heat stroke in hot weather. </a:t>
            </a:r>
          </a:p>
          <a:p>
            <a:pPr marL="285750" indent="-285750">
              <a:buFont typeface="Arial" panose="020B0604020202020204" pitchFamily="34" charset="0"/>
              <a:buChar char="•"/>
            </a:pPr>
            <a:r>
              <a:rPr lang="en-US" sz="1400" dirty="0">
                <a:latin typeface="Century Schoolbook" panose="02040604050505020304" pitchFamily="18" charset="0"/>
              </a:rPr>
              <a:t>Jog, run or walk in a familiar area; carry a whistle or cell phone. </a:t>
            </a:r>
          </a:p>
          <a:p>
            <a:pPr marL="285750" indent="-285750">
              <a:buFont typeface="Arial" panose="020B0604020202020204" pitchFamily="34" charset="0"/>
              <a:buChar char="•"/>
            </a:pPr>
            <a:r>
              <a:rPr lang="en-US" sz="1400" dirty="0">
                <a:latin typeface="Century Schoolbook" panose="02040604050505020304" pitchFamily="18" charset="0"/>
              </a:rPr>
              <a:t>Allow a cool down period. </a:t>
            </a:r>
            <a:endParaRPr lang="en-US" sz="1400" dirty="0" smtClean="0">
              <a:latin typeface="Century Schoolbook" panose="02040604050505020304" pitchFamily="18" charset="0"/>
            </a:endParaRPr>
          </a:p>
          <a:p>
            <a:endParaRPr lang="en-US" sz="1400" dirty="0">
              <a:latin typeface="Century Schoolbook" panose="02040604050505020304" pitchFamily="18" charset="0"/>
            </a:endParaRPr>
          </a:p>
        </p:txBody>
      </p:sp>
      <p:sp>
        <p:nvSpPr>
          <p:cNvPr id="4" name="Rectangle 3"/>
          <p:cNvSpPr/>
          <p:nvPr/>
        </p:nvSpPr>
        <p:spPr>
          <a:xfrm>
            <a:off x="10128762" y="5091836"/>
            <a:ext cx="1005403"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Image via Navy.mil</a:t>
            </a:r>
            <a:endParaRPr lang="en-US" sz="700" dirty="0">
              <a:latin typeface="Century Schoolbook" panose="02040604050505020304" pitchFamily="18" charset="0"/>
              <a:ea typeface="Microsoft YaHei UI" panose="020B0503020204020204" pitchFamily="34" charset="-122"/>
            </a:endParaRPr>
          </a:p>
        </p:txBody>
      </p:sp>
      <p:sp>
        <p:nvSpPr>
          <p:cNvPr id="5" name="Rectangle 4">
            <a:extLst>
              <a:ext uri="{FF2B5EF4-FFF2-40B4-BE49-F238E27FC236}">
                <a16:creationId xmlns:a16="http://schemas.microsoft.com/office/drawing/2014/main" id="{35646153-AD1F-4452-9297-C9F0E10D8E4F}"/>
              </a:ext>
            </a:extLst>
          </p:cNvPr>
          <p:cNvSpPr/>
          <p:nvPr/>
        </p:nvSpPr>
        <p:spPr>
          <a:xfrm>
            <a:off x="6553199" y="248569"/>
            <a:ext cx="6140823" cy="461665"/>
          </a:xfrm>
          <a:prstGeom prst="rect">
            <a:avLst/>
          </a:prstGeom>
        </p:spPr>
        <p:txBody>
          <a:bodyPr wrap="square">
            <a:spAutoFit/>
          </a:bodyPr>
          <a:lstStyle/>
          <a:p>
            <a:r>
              <a:rPr lang="en-US" sz="2400" b="1" dirty="0" smtClean="0">
                <a:latin typeface="Century Schoolbook" panose="02040604050505020304" pitchFamily="18" charset="0"/>
              </a:rPr>
              <a:t>SPORTS-RELATED </a:t>
            </a:r>
            <a:r>
              <a:rPr lang="en-US" sz="2400" b="1" dirty="0" smtClean="0">
                <a:solidFill>
                  <a:srgbClr val="FF0000"/>
                </a:solidFill>
                <a:latin typeface="Century Schoolbook" panose="02040604050505020304" pitchFamily="18" charset="0"/>
              </a:rPr>
              <a:t>SAFETY</a:t>
            </a:r>
            <a:endParaRPr lang="en-US" sz="2400" b="1" dirty="0">
              <a:solidFill>
                <a:srgbClr val="FF0000"/>
              </a:solidFill>
              <a:latin typeface="Century Schoolbook" panose="02040604050505020304" pitchFamily="18" charset="0"/>
            </a:endParaRPr>
          </a:p>
        </p:txBody>
      </p:sp>
      <p:cxnSp>
        <p:nvCxnSpPr>
          <p:cNvPr id="7" name="Straight Connector 6">
            <a:extLst>
              <a:ext uri="{FF2B5EF4-FFF2-40B4-BE49-F238E27FC236}">
                <a16:creationId xmlns:a16="http://schemas.microsoft.com/office/drawing/2014/main" id="{717CF4DF-0446-41B5-B0F3-4BF5BD09DE86}"/>
              </a:ext>
            </a:extLst>
          </p:cNvPr>
          <p:cNvCxnSpPr>
            <a:cxnSpLocks/>
          </p:cNvCxnSpPr>
          <p:nvPr/>
        </p:nvCxnSpPr>
        <p:spPr>
          <a:xfrm>
            <a:off x="6642847" y="768345"/>
            <a:ext cx="4491318" cy="34118"/>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28672" y="434418"/>
            <a:ext cx="3622033" cy="5267135"/>
          </a:xfrm>
          <a:prstGeom prst="rect">
            <a:avLst/>
          </a:prstGeom>
        </p:spPr>
      </p:pic>
    </p:spTree>
    <p:extLst>
      <p:ext uri="{BB962C8B-B14F-4D97-AF65-F5344CB8AC3E}">
        <p14:creationId xmlns:p14="http://schemas.microsoft.com/office/powerpoint/2010/main" val="717210248"/>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F34561-C15C-4A29-A90A-E9F4984EC598}"/>
              </a:ext>
            </a:extLst>
          </p:cNvPr>
          <p:cNvSpPr/>
          <p:nvPr/>
        </p:nvSpPr>
        <p:spPr>
          <a:xfrm>
            <a:off x="510159" y="2419514"/>
            <a:ext cx="6520126" cy="2462213"/>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Schoolbook" panose="02040604050505020304" pitchFamily="18" charset="0"/>
              </a:rPr>
              <a:t>As you might expect, when a crash occurs between a vehicle and a bike, it’s the cyclist who is most likely to be injured. Find out what you can do to prevent bicycle injuries and deaths, and remember: </a:t>
            </a:r>
            <a:r>
              <a:rPr lang="en-US" sz="1400" dirty="0" smtClean="0">
                <a:latin typeface="Century Schoolbook" panose="02040604050505020304" pitchFamily="18" charset="0"/>
              </a:rPr>
              <a:t>a </a:t>
            </a:r>
            <a:r>
              <a:rPr lang="en-US" sz="1400" dirty="0">
                <a:latin typeface="Century Schoolbook" panose="02040604050505020304" pitchFamily="18" charset="0"/>
              </a:rPr>
              <a:t>large percentage of crashes can be avoided if motorists and cyclists follow the rules of the road and watch out for each </a:t>
            </a:r>
            <a:r>
              <a:rPr lang="en-US" sz="1400" dirty="0" smtClean="0">
                <a:latin typeface="Century Schoolbook" panose="02040604050505020304" pitchFamily="18" charset="0"/>
              </a:rPr>
              <a:t>other. </a:t>
            </a:r>
            <a:endParaRPr lang="en-US" sz="1400" dirty="0">
              <a:latin typeface="Century Schoolbook" panose="02040604050505020304" pitchFamily="18" charset="0"/>
            </a:endParaRPr>
          </a:p>
          <a:p>
            <a:pPr marL="285750" indent="-285750">
              <a:buFont typeface="Arial" panose="020B0604020202020204" pitchFamily="34" charset="0"/>
              <a:buChar char="•"/>
            </a:pPr>
            <a:r>
              <a:rPr lang="en-US" sz="1400" dirty="0">
                <a:latin typeface="Century Schoolbook" panose="02040604050505020304" pitchFamily="18" charset="0"/>
              </a:rPr>
              <a:t>Remember to use arm and hand signals. </a:t>
            </a:r>
          </a:p>
          <a:p>
            <a:pPr marL="285750" indent="-285750">
              <a:buFont typeface="Arial" panose="020B0604020202020204" pitchFamily="34" charset="0"/>
              <a:buChar char="•"/>
            </a:pPr>
            <a:r>
              <a:rPr lang="en-US" sz="1400" dirty="0">
                <a:latin typeface="Century Schoolbook" panose="02040604050505020304" pitchFamily="18" charset="0"/>
              </a:rPr>
              <a:t>Ride WITH TRAFFIC, not against it. </a:t>
            </a:r>
          </a:p>
          <a:p>
            <a:pPr marL="285750" indent="-285750">
              <a:buFont typeface="Arial" panose="020B0604020202020204" pitchFamily="34" charset="0"/>
              <a:buChar char="•"/>
            </a:pPr>
            <a:r>
              <a:rPr lang="en-US" sz="1400" dirty="0">
                <a:latin typeface="Century Schoolbook" panose="02040604050505020304" pitchFamily="18" charset="0"/>
              </a:rPr>
              <a:t>Always wear an approved bicycle helmet. </a:t>
            </a:r>
          </a:p>
          <a:p>
            <a:pPr marL="285750" indent="-285750">
              <a:buFont typeface="Arial" panose="020B0604020202020204" pitchFamily="34" charset="0"/>
              <a:buChar char="•"/>
            </a:pPr>
            <a:r>
              <a:rPr lang="en-US" sz="1400" dirty="0">
                <a:latin typeface="Century Schoolbook" panose="02040604050505020304" pitchFamily="18" charset="0"/>
              </a:rPr>
              <a:t>Avoid riding at night if possible. </a:t>
            </a:r>
          </a:p>
          <a:p>
            <a:pPr marL="285750" indent="-285750">
              <a:buFont typeface="Arial" panose="020B0604020202020204" pitchFamily="34" charset="0"/>
              <a:buChar char="•"/>
            </a:pPr>
            <a:r>
              <a:rPr lang="en-US" sz="1400" dirty="0">
                <a:latin typeface="Century Schoolbook" panose="02040604050505020304" pitchFamily="18" charset="0"/>
              </a:rPr>
              <a:t>If you must ride at night, install front and rear lights on your </a:t>
            </a:r>
            <a:r>
              <a:rPr lang="en-US" sz="1400" dirty="0" smtClean="0">
                <a:latin typeface="Century Schoolbook" panose="02040604050505020304" pitchFamily="18" charset="0"/>
              </a:rPr>
              <a:t>bicycle, </a:t>
            </a:r>
            <a:r>
              <a:rPr lang="en-US" sz="1400" dirty="0">
                <a:latin typeface="Century Schoolbook" panose="02040604050505020304" pitchFamily="18" charset="0"/>
              </a:rPr>
              <a:t>and wear reflective clothing. It’s the law! </a:t>
            </a:r>
            <a:endParaRPr lang="en-US" sz="1400" dirty="0">
              <a:solidFill>
                <a:schemeClr val="tx1">
                  <a:lumMod val="95000"/>
                  <a:lumOff val="5000"/>
                </a:schemeClr>
              </a:solidFill>
              <a:latin typeface="Century Schoolbook" panose="02040604050505020304" pitchFamily="18" charset="0"/>
            </a:endParaRPr>
          </a:p>
        </p:txBody>
      </p:sp>
      <p:sp>
        <p:nvSpPr>
          <p:cNvPr id="6" name="Rectangle 5"/>
          <p:cNvSpPr/>
          <p:nvPr/>
        </p:nvSpPr>
        <p:spPr>
          <a:xfrm>
            <a:off x="10448675" y="5712443"/>
            <a:ext cx="1593706"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 via Envato Elements</a:t>
            </a:r>
            <a:endParaRPr lang="en-US" sz="700" dirty="0">
              <a:latin typeface="Century Schoolbook" panose="02040604050505020304" pitchFamily="18" charset="0"/>
              <a:ea typeface="Microsoft YaHei UI" panose="020B0503020204020204" pitchFamily="34" charset="-122"/>
            </a:endParaRPr>
          </a:p>
        </p:txBody>
      </p:sp>
      <p:cxnSp>
        <p:nvCxnSpPr>
          <p:cNvPr id="8" name="Straight Connector 7">
            <a:extLst>
              <a:ext uri="{FF2B5EF4-FFF2-40B4-BE49-F238E27FC236}">
                <a16:creationId xmlns:a16="http://schemas.microsoft.com/office/drawing/2014/main" id="{717CF4DF-0446-41B5-B0F3-4BF5BD09DE86}"/>
              </a:ext>
            </a:extLst>
          </p:cNvPr>
          <p:cNvCxnSpPr>
            <a:cxnSpLocks/>
          </p:cNvCxnSpPr>
          <p:nvPr/>
        </p:nvCxnSpPr>
        <p:spPr>
          <a:xfrm>
            <a:off x="6813176" y="833240"/>
            <a:ext cx="4500283"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5646153-AD1F-4452-9297-C9F0E10D8E4F}"/>
              </a:ext>
            </a:extLst>
          </p:cNvPr>
          <p:cNvSpPr/>
          <p:nvPr/>
        </p:nvSpPr>
        <p:spPr>
          <a:xfrm>
            <a:off x="6750422" y="233600"/>
            <a:ext cx="6140823" cy="461665"/>
          </a:xfrm>
          <a:prstGeom prst="rect">
            <a:avLst/>
          </a:prstGeom>
        </p:spPr>
        <p:txBody>
          <a:bodyPr wrap="square">
            <a:spAutoFit/>
          </a:bodyPr>
          <a:lstStyle/>
          <a:p>
            <a:r>
              <a:rPr lang="en-US" sz="2400" b="1" dirty="0" smtClean="0">
                <a:latin typeface="Century Schoolbook" panose="02040604050505020304" pitchFamily="18" charset="0"/>
              </a:rPr>
              <a:t>SPORTS-RELATED </a:t>
            </a:r>
            <a:r>
              <a:rPr lang="en-US" sz="2400" b="1" dirty="0" smtClean="0">
                <a:solidFill>
                  <a:srgbClr val="FF0000"/>
                </a:solidFill>
                <a:latin typeface="Century Schoolbook" panose="02040604050505020304" pitchFamily="18" charset="0"/>
              </a:rPr>
              <a:t>SAFETY</a:t>
            </a:r>
            <a:endParaRPr lang="en-US" sz="2400" b="1" dirty="0">
              <a:solidFill>
                <a:srgbClr val="FF0000"/>
              </a:solidFill>
              <a:latin typeface="Century Schoolbook" panose="02040604050505020304" pitchFamily="18"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70813" y="2419514"/>
            <a:ext cx="3621939" cy="2463090"/>
          </a:xfrm>
          <a:prstGeom prst="rect">
            <a:avLst/>
          </a:prstGeom>
        </p:spPr>
      </p:pic>
    </p:spTree>
    <p:extLst>
      <p:ext uri="{BB962C8B-B14F-4D97-AF65-F5344CB8AC3E}">
        <p14:creationId xmlns:p14="http://schemas.microsoft.com/office/powerpoint/2010/main" val="1191617264"/>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A28FF6-AA7B-44EF-9AD8-3ED24DC0EC7F}"/>
              </a:ext>
            </a:extLst>
          </p:cNvPr>
          <p:cNvSpPr/>
          <p:nvPr/>
        </p:nvSpPr>
        <p:spPr>
          <a:xfrm>
            <a:off x="650875" y="819149"/>
            <a:ext cx="1860550" cy="4799013"/>
          </a:xfrm>
          <a:custGeom>
            <a:avLst/>
            <a:gdLst>
              <a:gd name="connsiteX0" fmla="*/ 933393 w 1860698"/>
              <a:gd name="connsiteY0" fmla="*/ 266041 h 4800156"/>
              <a:gd name="connsiteX1" fmla="*/ 853685 w 1860698"/>
              <a:gd name="connsiteY1" fmla="*/ 302241 h 4800156"/>
              <a:gd name="connsiteX2" fmla="*/ 323255 w 1860698"/>
              <a:gd name="connsiteY2" fmla="*/ 2557478 h 4800156"/>
              <a:gd name="connsiteX3" fmla="*/ 686170 w 1860698"/>
              <a:gd name="connsiteY3" fmla="*/ 4458557 h 4800156"/>
              <a:gd name="connsiteX4" fmla="*/ 851739 w 1860698"/>
              <a:gd name="connsiteY4" fmla="*/ 4535048 h 4800156"/>
              <a:gd name="connsiteX5" fmla="*/ 933439 w 1860698"/>
              <a:gd name="connsiteY5" fmla="*/ 4535048 h 4800156"/>
              <a:gd name="connsiteX6" fmla="*/ 1015129 w 1860698"/>
              <a:gd name="connsiteY6" fmla="*/ 4535048 h 4800156"/>
              <a:gd name="connsiteX7" fmla="*/ 1180699 w 1860698"/>
              <a:gd name="connsiteY7" fmla="*/ 4458557 h 4800156"/>
              <a:gd name="connsiteX8" fmla="*/ 1543607 w 1860698"/>
              <a:gd name="connsiteY8" fmla="*/ 2557478 h 4800156"/>
              <a:gd name="connsiteX9" fmla="*/ 1013102 w 1860698"/>
              <a:gd name="connsiteY9" fmla="*/ 302241 h 4800156"/>
              <a:gd name="connsiteX10" fmla="*/ 933393 w 1860698"/>
              <a:gd name="connsiteY10" fmla="*/ 266041 h 4800156"/>
              <a:gd name="connsiteX11" fmla="*/ 0 w 1860698"/>
              <a:gd name="connsiteY11" fmla="*/ 0 h 4800156"/>
              <a:gd name="connsiteX12" fmla="*/ 1860698 w 1860698"/>
              <a:gd name="connsiteY12" fmla="*/ 0 h 4800156"/>
              <a:gd name="connsiteX13" fmla="*/ 1860698 w 1860698"/>
              <a:gd name="connsiteY13" fmla="*/ 4800156 h 4800156"/>
              <a:gd name="connsiteX14" fmla="*/ 0 w 1860698"/>
              <a:gd name="connsiteY14" fmla="*/ 4800156 h 480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0698" h="4800156">
                <a:moveTo>
                  <a:pt x="933393" y="266041"/>
                </a:moveTo>
                <a:cubicBezTo>
                  <a:pt x="903725" y="266041"/>
                  <a:pt x="874057" y="278107"/>
                  <a:pt x="853685" y="302241"/>
                </a:cubicBezTo>
                <a:cubicBezTo>
                  <a:pt x="680737" y="507176"/>
                  <a:pt x="289172" y="1131608"/>
                  <a:pt x="323255" y="2557478"/>
                </a:cubicBezTo>
                <a:cubicBezTo>
                  <a:pt x="354169" y="3850629"/>
                  <a:pt x="565536" y="4304066"/>
                  <a:pt x="686170" y="4458557"/>
                </a:cubicBezTo>
                <a:cubicBezTo>
                  <a:pt x="725105" y="4508344"/>
                  <a:pt x="806653" y="4535048"/>
                  <a:pt x="851739" y="4535048"/>
                </a:cubicBezTo>
                <a:lnTo>
                  <a:pt x="933439" y="4535048"/>
                </a:lnTo>
                <a:cubicBezTo>
                  <a:pt x="933439" y="4535048"/>
                  <a:pt x="970050" y="4535048"/>
                  <a:pt x="1015129" y="4535048"/>
                </a:cubicBezTo>
                <a:cubicBezTo>
                  <a:pt x="1060285" y="4535048"/>
                  <a:pt x="1141840" y="4508344"/>
                  <a:pt x="1180699" y="4458557"/>
                </a:cubicBezTo>
                <a:cubicBezTo>
                  <a:pt x="1301264" y="4304066"/>
                  <a:pt x="1512709" y="3850629"/>
                  <a:pt x="1543607" y="2557478"/>
                </a:cubicBezTo>
                <a:cubicBezTo>
                  <a:pt x="1577616" y="1131608"/>
                  <a:pt x="1186125" y="507176"/>
                  <a:pt x="1013102" y="302241"/>
                </a:cubicBezTo>
                <a:cubicBezTo>
                  <a:pt x="992730" y="278107"/>
                  <a:pt x="963062" y="266041"/>
                  <a:pt x="933393" y="266041"/>
                </a:cubicBezTo>
                <a:close/>
                <a:moveTo>
                  <a:pt x="0" y="0"/>
                </a:moveTo>
                <a:lnTo>
                  <a:pt x="1860698" y="0"/>
                </a:lnTo>
                <a:lnTo>
                  <a:pt x="1860698" y="4800156"/>
                </a:lnTo>
                <a:lnTo>
                  <a:pt x="0" y="4800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Freeform: Shape 16">
            <a:extLst>
              <a:ext uri="{FF2B5EF4-FFF2-40B4-BE49-F238E27FC236}">
                <a16:creationId xmlns:a16="http://schemas.microsoft.com/office/drawing/2014/main" id="{D52BDBAA-CF4F-4241-963C-CAA1FCD246E4}"/>
              </a:ext>
            </a:extLst>
          </p:cNvPr>
          <p:cNvSpPr/>
          <p:nvPr/>
        </p:nvSpPr>
        <p:spPr>
          <a:xfrm>
            <a:off x="2587625" y="819149"/>
            <a:ext cx="1860550" cy="4799013"/>
          </a:xfrm>
          <a:custGeom>
            <a:avLst/>
            <a:gdLst>
              <a:gd name="connsiteX0" fmla="*/ 933393 w 1860698"/>
              <a:gd name="connsiteY0" fmla="*/ 266041 h 4800156"/>
              <a:gd name="connsiteX1" fmla="*/ 853685 w 1860698"/>
              <a:gd name="connsiteY1" fmla="*/ 302241 h 4800156"/>
              <a:gd name="connsiteX2" fmla="*/ 323255 w 1860698"/>
              <a:gd name="connsiteY2" fmla="*/ 2557478 h 4800156"/>
              <a:gd name="connsiteX3" fmla="*/ 686170 w 1860698"/>
              <a:gd name="connsiteY3" fmla="*/ 4458557 h 4800156"/>
              <a:gd name="connsiteX4" fmla="*/ 851739 w 1860698"/>
              <a:gd name="connsiteY4" fmla="*/ 4535048 h 4800156"/>
              <a:gd name="connsiteX5" fmla="*/ 933439 w 1860698"/>
              <a:gd name="connsiteY5" fmla="*/ 4535048 h 4800156"/>
              <a:gd name="connsiteX6" fmla="*/ 1015129 w 1860698"/>
              <a:gd name="connsiteY6" fmla="*/ 4535048 h 4800156"/>
              <a:gd name="connsiteX7" fmla="*/ 1180699 w 1860698"/>
              <a:gd name="connsiteY7" fmla="*/ 4458557 h 4800156"/>
              <a:gd name="connsiteX8" fmla="*/ 1543607 w 1860698"/>
              <a:gd name="connsiteY8" fmla="*/ 2557478 h 4800156"/>
              <a:gd name="connsiteX9" fmla="*/ 1013102 w 1860698"/>
              <a:gd name="connsiteY9" fmla="*/ 302241 h 4800156"/>
              <a:gd name="connsiteX10" fmla="*/ 933393 w 1860698"/>
              <a:gd name="connsiteY10" fmla="*/ 266041 h 4800156"/>
              <a:gd name="connsiteX11" fmla="*/ 0 w 1860698"/>
              <a:gd name="connsiteY11" fmla="*/ 0 h 4800156"/>
              <a:gd name="connsiteX12" fmla="*/ 1860698 w 1860698"/>
              <a:gd name="connsiteY12" fmla="*/ 0 h 4800156"/>
              <a:gd name="connsiteX13" fmla="*/ 1860698 w 1860698"/>
              <a:gd name="connsiteY13" fmla="*/ 4800156 h 4800156"/>
              <a:gd name="connsiteX14" fmla="*/ 0 w 1860698"/>
              <a:gd name="connsiteY14" fmla="*/ 4800156 h 480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0698" h="4800156">
                <a:moveTo>
                  <a:pt x="933393" y="266041"/>
                </a:moveTo>
                <a:cubicBezTo>
                  <a:pt x="903725" y="266041"/>
                  <a:pt x="874057" y="278107"/>
                  <a:pt x="853685" y="302241"/>
                </a:cubicBezTo>
                <a:cubicBezTo>
                  <a:pt x="680737" y="507176"/>
                  <a:pt x="289172" y="1131608"/>
                  <a:pt x="323255" y="2557478"/>
                </a:cubicBezTo>
                <a:cubicBezTo>
                  <a:pt x="354169" y="3850629"/>
                  <a:pt x="565536" y="4304066"/>
                  <a:pt x="686170" y="4458557"/>
                </a:cubicBezTo>
                <a:cubicBezTo>
                  <a:pt x="725105" y="4508344"/>
                  <a:pt x="806653" y="4535048"/>
                  <a:pt x="851739" y="4535048"/>
                </a:cubicBezTo>
                <a:lnTo>
                  <a:pt x="933439" y="4535048"/>
                </a:lnTo>
                <a:cubicBezTo>
                  <a:pt x="933439" y="4535048"/>
                  <a:pt x="970050" y="4535048"/>
                  <a:pt x="1015129" y="4535048"/>
                </a:cubicBezTo>
                <a:cubicBezTo>
                  <a:pt x="1060285" y="4535048"/>
                  <a:pt x="1141840" y="4508344"/>
                  <a:pt x="1180699" y="4458557"/>
                </a:cubicBezTo>
                <a:cubicBezTo>
                  <a:pt x="1301264" y="4304066"/>
                  <a:pt x="1512709" y="3850629"/>
                  <a:pt x="1543607" y="2557478"/>
                </a:cubicBezTo>
                <a:cubicBezTo>
                  <a:pt x="1577616" y="1131608"/>
                  <a:pt x="1186125" y="507176"/>
                  <a:pt x="1013102" y="302241"/>
                </a:cubicBezTo>
                <a:cubicBezTo>
                  <a:pt x="992730" y="278107"/>
                  <a:pt x="963062" y="266041"/>
                  <a:pt x="933393" y="266041"/>
                </a:cubicBezTo>
                <a:close/>
                <a:moveTo>
                  <a:pt x="0" y="0"/>
                </a:moveTo>
                <a:lnTo>
                  <a:pt x="1860698" y="0"/>
                </a:lnTo>
                <a:lnTo>
                  <a:pt x="1860698" y="4800156"/>
                </a:lnTo>
                <a:lnTo>
                  <a:pt x="0" y="4800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9" name="TextBox 48"/>
          <p:cNvSpPr txBox="1">
            <a:spLocks noChangeArrowheads="1"/>
          </p:cNvSpPr>
          <p:nvPr/>
        </p:nvSpPr>
        <p:spPr bwMode="auto">
          <a:xfrm>
            <a:off x="1534008" y="1125774"/>
            <a:ext cx="9048307"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ctr"/>
            <a:r>
              <a:rPr lang="en-US" sz="1600" b="1" dirty="0" smtClean="0">
                <a:solidFill>
                  <a:srgbClr val="C9393B"/>
                </a:solidFill>
                <a:latin typeface="Century Schoolbook" panose="02040604050505020304" pitchFamily="18" charset="0"/>
              </a:rPr>
              <a:t>Sports-related Key </a:t>
            </a:r>
            <a:r>
              <a:rPr lang="en-US" sz="1600" b="1" dirty="0">
                <a:solidFill>
                  <a:srgbClr val="C9393B"/>
                </a:solidFill>
                <a:latin typeface="Century Schoolbook" panose="02040604050505020304" pitchFamily="18" charset="0"/>
              </a:rPr>
              <a:t>Prevention </a:t>
            </a:r>
            <a:r>
              <a:rPr lang="en-US" sz="1600" b="1" dirty="0" smtClean="0">
                <a:solidFill>
                  <a:srgbClr val="C9393B"/>
                </a:solidFill>
                <a:latin typeface="Century Schoolbook" panose="02040604050505020304" pitchFamily="18" charset="0"/>
              </a:rPr>
              <a:t>Tips:</a:t>
            </a:r>
          </a:p>
          <a:p>
            <a:pPr algn="ctr"/>
            <a:endParaRPr lang="en-US" sz="1600" b="1" dirty="0" smtClean="0">
              <a:solidFill>
                <a:srgbClr val="C9393B"/>
              </a:solidFill>
              <a:latin typeface="Century Schoolbook" panose="02040604050505020304" pitchFamily="18" charset="0"/>
            </a:endParaRPr>
          </a:p>
          <a:p>
            <a:r>
              <a:rPr lang="en-US" sz="1400" dirty="0" smtClean="0">
                <a:latin typeface="Century Schoolbook" panose="02040604050505020304" pitchFamily="18" charset="0"/>
              </a:rPr>
              <a:t> </a:t>
            </a:r>
            <a:endParaRPr lang="en-US" sz="1400" dirty="0">
              <a:latin typeface="Century Schoolbook" panose="02040604050505020304" pitchFamily="18" charset="0"/>
            </a:endParaRPr>
          </a:p>
          <a:p>
            <a:pPr marL="285750" indent="-285750">
              <a:buFont typeface="Arial" panose="020B0604020202020204" pitchFamily="34" charset="0"/>
              <a:buChar char="•"/>
            </a:pPr>
            <a:r>
              <a:rPr lang="en-US" sz="1400" b="1" dirty="0">
                <a:latin typeface="Century Schoolbook" panose="02040604050505020304" pitchFamily="18" charset="0"/>
              </a:rPr>
              <a:t>Gear up. </a:t>
            </a:r>
            <a:r>
              <a:rPr lang="en-US" sz="1400" dirty="0">
                <a:latin typeface="Century Schoolbook" panose="02040604050505020304" pitchFamily="18" charset="0"/>
              </a:rPr>
              <a:t>When children are active in sports and recreation, make sure they use the right protective gear for their activity, such as helmets, wrist guards, </a:t>
            </a:r>
            <a:r>
              <a:rPr lang="en-US" sz="1400" dirty="0" smtClean="0">
                <a:latin typeface="Century Schoolbook" panose="02040604050505020304" pitchFamily="18" charset="0"/>
              </a:rPr>
              <a:t>knee, </a:t>
            </a:r>
            <a:r>
              <a:rPr lang="en-US" sz="1400" dirty="0">
                <a:latin typeface="Century Schoolbook" panose="02040604050505020304" pitchFamily="18" charset="0"/>
              </a:rPr>
              <a:t>or elbow pads. </a:t>
            </a:r>
            <a:endParaRPr lang="en-US" sz="1400" dirty="0" smtClean="0">
              <a:latin typeface="Century Schoolbook" panose="02040604050505020304" pitchFamily="18" charset="0"/>
            </a:endParaRPr>
          </a:p>
          <a:p>
            <a:pPr marL="285750" indent="-285750">
              <a:buFont typeface="Arial" panose="020B0604020202020204" pitchFamily="34" charset="0"/>
              <a:buChar char="•"/>
            </a:pPr>
            <a:endParaRPr lang="en-US" sz="1400" dirty="0">
              <a:latin typeface="Century Schoolbook" panose="02040604050505020304" pitchFamily="18" charset="0"/>
            </a:endParaRPr>
          </a:p>
          <a:p>
            <a:pPr marL="285750" indent="-285750">
              <a:buFont typeface="Arial" panose="020B0604020202020204" pitchFamily="34" charset="0"/>
              <a:buChar char="•"/>
            </a:pPr>
            <a:r>
              <a:rPr lang="en-US" sz="1400" b="1" dirty="0">
                <a:latin typeface="Century Schoolbook" panose="02040604050505020304" pitchFamily="18" charset="0"/>
              </a:rPr>
              <a:t>Use the right stuff. </a:t>
            </a:r>
            <a:r>
              <a:rPr lang="en-US" sz="1400" dirty="0">
                <a:latin typeface="Century Schoolbook" panose="02040604050505020304" pitchFamily="18" charset="0"/>
              </a:rPr>
              <a:t>Be sure that sports protective equipment is in good condition, fits appropriately and is worn correctly all the time—for example, avoid missing or broken </a:t>
            </a:r>
            <a:r>
              <a:rPr lang="en-US" sz="1400" dirty="0" smtClean="0">
                <a:latin typeface="Century Schoolbook" panose="02040604050505020304" pitchFamily="18" charset="0"/>
              </a:rPr>
              <a:t>buckles, </a:t>
            </a:r>
            <a:r>
              <a:rPr lang="en-US" sz="1400" dirty="0">
                <a:latin typeface="Century Schoolbook" panose="02040604050505020304" pitchFamily="18" charset="0"/>
              </a:rPr>
              <a:t>or compressed or worn padding. Poorly fitting equipment may be uncomfortable and may not offer the best protection. </a:t>
            </a:r>
            <a:endParaRPr lang="en-US" sz="1400" dirty="0" smtClean="0">
              <a:latin typeface="Century Schoolbook" panose="02040604050505020304" pitchFamily="18" charset="0"/>
            </a:endParaRPr>
          </a:p>
          <a:p>
            <a:pPr marL="285750" indent="-285750">
              <a:buFont typeface="Arial" panose="020B0604020202020204" pitchFamily="34" charset="0"/>
              <a:buChar char="•"/>
            </a:pPr>
            <a:endParaRPr lang="en-US" sz="1400" dirty="0">
              <a:latin typeface="Century Schoolbook" panose="02040604050505020304" pitchFamily="18" charset="0"/>
            </a:endParaRPr>
          </a:p>
          <a:p>
            <a:pPr marL="285750" indent="-285750">
              <a:buFont typeface="Arial" panose="020B0604020202020204" pitchFamily="34" charset="0"/>
              <a:buChar char="•"/>
            </a:pPr>
            <a:r>
              <a:rPr lang="en-US" sz="1400" b="1" dirty="0">
                <a:latin typeface="Century Schoolbook" panose="02040604050505020304" pitchFamily="18" charset="0"/>
              </a:rPr>
              <a:t>Get an action plan in place. </a:t>
            </a:r>
            <a:r>
              <a:rPr lang="en-US" sz="1400" dirty="0">
                <a:latin typeface="Century Schoolbook" panose="02040604050505020304" pitchFamily="18" charset="0"/>
              </a:rPr>
              <a:t>Be sure your child’s sports program or school has an action plan that includes information on how to teach athletes ways to lower their chances of getting a concussion and other injuries. Get more concussion safety tips. </a:t>
            </a:r>
            <a:endParaRPr lang="en-US" sz="1400" dirty="0" smtClean="0">
              <a:latin typeface="Century Schoolbook" panose="02040604050505020304" pitchFamily="18" charset="0"/>
            </a:endParaRPr>
          </a:p>
          <a:p>
            <a:pPr marL="285750" indent="-285750">
              <a:buFont typeface="Arial" panose="020B0604020202020204" pitchFamily="34" charset="0"/>
              <a:buChar char="•"/>
            </a:pPr>
            <a:endParaRPr lang="en-US" sz="1400" dirty="0">
              <a:latin typeface="Century Schoolbook" panose="02040604050505020304" pitchFamily="18" charset="0"/>
            </a:endParaRPr>
          </a:p>
          <a:p>
            <a:pPr marL="285750" indent="-285750">
              <a:buFont typeface="Arial" panose="020B0604020202020204" pitchFamily="34" charset="0"/>
              <a:buChar char="•"/>
            </a:pPr>
            <a:r>
              <a:rPr lang="en-US" sz="1400" b="1" dirty="0">
                <a:latin typeface="Century Schoolbook" panose="02040604050505020304" pitchFamily="18" charset="0"/>
              </a:rPr>
              <a:t>Pay attention to temperature. </a:t>
            </a:r>
            <a:r>
              <a:rPr lang="en-US" sz="1400" dirty="0">
                <a:latin typeface="Century Schoolbook" panose="02040604050505020304" pitchFamily="18" charset="0"/>
              </a:rPr>
              <a:t>Allow time for child athletes to gradually adjust to hot or humid environments to prevent heat-related injuries or illness. Parents and coaches should pay close attention to make sure that players are hydrated and appropriately dressed. </a:t>
            </a:r>
            <a:endParaRPr lang="en-US" sz="1400" dirty="0" smtClean="0">
              <a:latin typeface="Century Schoolbook" panose="02040604050505020304" pitchFamily="18" charset="0"/>
            </a:endParaRPr>
          </a:p>
          <a:p>
            <a:pPr marL="285750" indent="-285750">
              <a:buFont typeface="Arial" panose="020B0604020202020204" pitchFamily="34" charset="0"/>
              <a:buChar char="•"/>
            </a:pPr>
            <a:endParaRPr lang="en-US" sz="1400" dirty="0">
              <a:latin typeface="Century Schoolbook" panose="02040604050505020304" pitchFamily="18" charset="0"/>
            </a:endParaRPr>
          </a:p>
          <a:p>
            <a:pPr marL="285750" indent="-285750">
              <a:buFont typeface="Arial" panose="020B0604020202020204" pitchFamily="34" charset="0"/>
              <a:buChar char="•"/>
            </a:pPr>
            <a:r>
              <a:rPr lang="en-US" sz="1400" b="1" dirty="0">
                <a:latin typeface="Century Schoolbook" panose="02040604050505020304" pitchFamily="18" charset="0"/>
              </a:rPr>
              <a:t>Be a good model. </a:t>
            </a:r>
            <a:r>
              <a:rPr lang="en-US" sz="1400" dirty="0">
                <a:latin typeface="Century Schoolbook" panose="02040604050505020304" pitchFamily="18" charset="0"/>
              </a:rPr>
              <a:t>Communicate positive safety messages and serve as a model of safe behavior, including wearing a helmet and following the rules. </a:t>
            </a:r>
            <a:endParaRPr lang="en-US" altLang="en-US" sz="1400" dirty="0">
              <a:latin typeface="Century Schoolbook" panose="02040604050505020304" pitchFamily="18" charset="0"/>
            </a:endParaRPr>
          </a:p>
        </p:txBody>
      </p:sp>
      <p:sp>
        <p:nvSpPr>
          <p:cNvPr id="11" name="Freeform: Shape 23">
            <a:extLst>
              <a:ext uri="{FF2B5EF4-FFF2-40B4-BE49-F238E27FC236}">
                <a16:creationId xmlns:a16="http://schemas.microsoft.com/office/drawing/2014/main" id="{3DAAECF9-3A09-4DFE-A3EE-C8BE6AB4B303}"/>
              </a:ext>
            </a:extLst>
          </p:cNvPr>
          <p:cNvSpPr/>
          <p:nvPr/>
        </p:nvSpPr>
        <p:spPr>
          <a:xfrm rot="16200000">
            <a:off x="3566285" y="-2224294"/>
            <a:ext cx="4927046" cy="10757863"/>
          </a:xfrm>
          <a:custGeom>
            <a:avLst/>
            <a:gdLst>
              <a:gd name="connsiteX0" fmla="*/ 0 w 3431762"/>
              <a:gd name="connsiteY0" fmla="*/ 0 h 2377440"/>
              <a:gd name="connsiteX1" fmla="*/ 3431762 w 3431762"/>
              <a:gd name="connsiteY1" fmla="*/ 0 h 2377440"/>
              <a:gd name="connsiteX2" fmla="*/ 3431762 w 3431762"/>
              <a:gd name="connsiteY2" fmla="*/ 2377440 h 2377440"/>
              <a:gd name="connsiteX3" fmla="*/ 0 w 3431762"/>
              <a:gd name="connsiteY3" fmla="*/ 2377440 h 2377440"/>
              <a:gd name="connsiteX4" fmla="*/ 0 w 3431762"/>
              <a:gd name="connsiteY4" fmla="*/ 2267198 h 2377440"/>
              <a:gd name="connsiteX5" fmla="*/ 3321520 w 3431762"/>
              <a:gd name="connsiteY5" fmla="*/ 2267198 h 2377440"/>
              <a:gd name="connsiteX6" fmla="*/ 3321520 w 3431762"/>
              <a:gd name="connsiteY6" fmla="*/ 110242 h 2377440"/>
              <a:gd name="connsiteX7" fmla="*/ 0 w 3431762"/>
              <a:gd name="connsiteY7" fmla="*/ 110242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1762" h="2377440">
                <a:moveTo>
                  <a:pt x="0" y="0"/>
                </a:moveTo>
                <a:lnTo>
                  <a:pt x="3431762" y="0"/>
                </a:lnTo>
                <a:lnTo>
                  <a:pt x="3431762" y="2377440"/>
                </a:lnTo>
                <a:lnTo>
                  <a:pt x="0" y="2377440"/>
                </a:lnTo>
                <a:lnTo>
                  <a:pt x="0" y="2267198"/>
                </a:lnTo>
                <a:lnTo>
                  <a:pt x="3321520" y="2267198"/>
                </a:lnTo>
                <a:lnTo>
                  <a:pt x="3321520" y="110242"/>
                </a:lnTo>
                <a:lnTo>
                  <a:pt x="0" y="110242"/>
                </a:lnTo>
                <a:close/>
              </a:path>
            </a:pathLst>
          </a:cu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Metropolis" panose="00000500000000000000" pitchFamily="50" charset="0"/>
            </a:endParaRPr>
          </a:p>
        </p:txBody>
      </p:sp>
      <p:cxnSp>
        <p:nvCxnSpPr>
          <p:cNvPr id="6" name="Straight Connector 5">
            <a:extLst>
              <a:ext uri="{FF2B5EF4-FFF2-40B4-BE49-F238E27FC236}">
                <a16:creationId xmlns:a16="http://schemas.microsoft.com/office/drawing/2014/main" id="{717CF4DF-0446-41B5-B0F3-4BF5BD09DE86}"/>
              </a:ext>
            </a:extLst>
          </p:cNvPr>
          <p:cNvCxnSpPr>
            <a:cxnSpLocks/>
          </p:cNvCxnSpPr>
          <p:nvPr/>
        </p:nvCxnSpPr>
        <p:spPr>
          <a:xfrm>
            <a:off x="4154315" y="1545656"/>
            <a:ext cx="3761520" cy="5238"/>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977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4987" y="287103"/>
            <a:ext cx="4694711" cy="5447645"/>
          </a:xfrm>
          <a:prstGeom prst="rect">
            <a:avLst/>
          </a:prstGeom>
        </p:spPr>
        <p:txBody>
          <a:bodyPr wrap="square">
            <a:spAutoFit/>
          </a:bodyPr>
          <a:lstStyle/>
          <a:p>
            <a:r>
              <a:rPr lang="en-US" sz="2400" b="1" dirty="0" smtClean="0">
                <a:latin typeface="Century Schoolbook" panose="02040604050505020304" pitchFamily="18" charset="0"/>
              </a:rPr>
              <a:t>WEAPON</a:t>
            </a:r>
            <a:r>
              <a:rPr lang="en-US" sz="2400" b="1" dirty="0" smtClean="0">
                <a:solidFill>
                  <a:srgbClr val="C9393B"/>
                </a:solidFill>
                <a:latin typeface="Century Schoolbook" panose="02040604050505020304" pitchFamily="18" charset="0"/>
              </a:rPr>
              <a:t> SAFETY</a:t>
            </a:r>
          </a:p>
          <a:p>
            <a:endParaRPr lang="en-US" sz="1600" dirty="0">
              <a:solidFill>
                <a:srgbClr val="C9393B"/>
              </a:solidFill>
              <a:latin typeface="Century Schoolbook" panose="02040604050505020304" pitchFamily="18" charset="0"/>
            </a:endParaRPr>
          </a:p>
          <a:p>
            <a:r>
              <a:rPr lang="en-US" sz="1400" u="sng" dirty="0" smtClean="0">
                <a:latin typeface="Century Schoolbook" panose="02040604050505020304" pitchFamily="18" charset="0"/>
              </a:rPr>
              <a:t>Handling </a:t>
            </a:r>
            <a:r>
              <a:rPr lang="en-US" sz="1400" u="sng" dirty="0">
                <a:latin typeface="Century Schoolbook" panose="02040604050505020304" pitchFamily="18" charset="0"/>
              </a:rPr>
              <a:t>a weapon is simple: </a:t>
            </a:r>
          </a:p>
          <a:p>
            <a:r>
              <a:rPr lang="en-US" sz="1400" dirty="0">
                <a:latin typeface="Century Schoolbook" panose="02040604050505020304" pitchFamily="18" charset="0"/>
              </a:rPr>
              <a:t>Treat every weapon as if it is </a:t>
            </a:r>
            <a:r>
              <a:rPr lang="en-US" sz="1400" dirty="0" smtClean="0">
                <a:latin typeface="Century Schoolbook" panose="02040604050505020304" pitchFamily="18" charset="0"/>
              </a:rPr>
              <a:t>loaded. </a:t>
            </a:r>
            <a:endParaRPr lang="en-US" sz="1400" dirty="0">
              <a:latin typeface="Century Schoolbook" panose="02040604050505020304" pitchFamily="18" charset="0"/>
            </a:endParaRPr>
          </a:p>
          <a:p>
            <a:r>
              <a:rPr lang="en-US" sz="1400" dirty="0">
                <a:latin typeface="Century Schoolbook" panose="02040604050505020304" pitchFamily="18" charset="0"/>
              </a:rPr>
              <a:t>NEVER point the muzzle at anything you don’t </a:t>
            </a:r>
            <a:r>
              <a:rPr lang="en-US" sz="1400" dirty="0" smtClean="0">
                <a:latin typeface="Century Schoolbook" panose="02040604050505020304" pitchFamily="18" charset="0"/>
              </a:rPr>
              <a:t>intend to </a:t>
            </a:r>
            <a:r>
              <a:rPr lang="en-US" sz="1400" dirty="0">
                <a:latin typeface="Century Schoolbook" panose="02040604050505020304" pitchFamily="18" charset="0"/>
              </a:rPr>
              <a:t>shoot. </a:t>
            </a:r>
          </a:p>
          <a:p>
            <a:r>
              <a:rPr lang="en-US" sz="1400" u="sng" dirty="0">
                <a:latin typeface="Century Schoolbook" panose="02040604050505020304" pitchFamily="18" charset="0"/>
              </a:rPr>
              <a:t>Alcohol and weapons don’t mix: </a:t>
            </a:r>
          </a:p>
          <a:p>
            <a:r>
              <a:rPr lang="en-US" sz="1400" dirty="0">
                <a:latin typeface="Century Schoolbook" panose="02040604050505020304" pitchFamily="18" charset="0"/>
              </a:rPr>
              <a:t>Do not handle weapons </a:t>
            </a:r>
            <a:r>
              <a:rPr lang="en-US" sz="1400" dirty="0" smtClean="0">
                <a:latin typeface="Century Schoolbook" panose="02040604050505020304" pitchFamily="18" charset="0"/>
              </a:rPr>
              <a:t>while, or after, </a:t>
            </a:r>
            <a:r>
              <a:rPr lang="en-US" sz="1400" dirty="0">
                <a:latin typeface="Century Schoolbook" panose="02040604050505020304" pitchFamily="18" charset="0"/>
              </a:rPr>
              <a:t>consuming alcohol. </a:t>
            </a:r>
          </a:p>
          <a:p>
            <a:r>
              <a:rPr lang="en-US" sz="1400" u="sng" dirty="0">
                <a:latin typeface="Century Schoolbook" panose="02040604050505020304" pitchFamily="18" charset="0"/>
              </a:rPr>
              <a:t>Complacency with privately owned </a:t>
            </a:r>
            <a:r>
              <a:rPr lang="en-US" sz="1400" u="sng" dirty="0" smtClean="0">
                <a:latin typeface="Century Schoolbook" panose="02040604050505020304" pitchFamily="18" charset="0"/>
              </a:rPr>
              <a:t>weapons (POW): </a:t>
            </a:r>
            <a:endParaRPr lang="en-US" sz="1400" u="sng" dirty="0">
              <a:latin typeface="Century Schoolbook" panose="02040604050505020304" pitchFamily="18" charset="0"/>
            </a:endParaRPr>
          </a:p>
          <a:p>
            <a:r>
              <a:rPr lang="en-US" sz="1400" dirty="0">
                <a:latin typeface="Century Schoolbook" panose="02040604050505020304" pitchFamily="18" charset="0"/>
              </a:rPr>
              <a:t>Know your </a:t>
            </a:r>
            <a:r>
              <a:rPr lang="en-US" sz="1400" dirty="0" smtClean="0">
                <a:latin typeface="Century Schoolbook" panose="02040604050505020304" pitchFamily="18" charset="0"/>
              </a:rPr>
              <a:t>weapon. </a:t>
            </a:r>
            <a:endParaRPr lang="en-US" sz="1400" dirty="0">
              <a:latin typeface="Century Schoolbook" panose="02040604050505020304" pitchFamily="18" charset="0"/>
            </a:endParaRPr>
          </a:p>
          <a:p>
            <a:r>
              <a:rPr lang="en-US" sz="1400" dirty="0">
                <a:latin typeface="Century Schoolbook" panose="02040604050505020304" pitchFamily="18" charset="0"/>
              </a:rPr>
              <a:t>Make sure you read the owner’s manual and take a class. </a:t>
            </a:r>
          </a:p>
          <a:p>
            <a:r>
              <a:rPr lang="en-US" sz="1400" dirty="0">
                <a:latin typeface="Century Schoolbook" panose="02040604050505020304" pitchFamily="18" charset="0"/>
              </a:rPr>
              <a:t>Everyone is a safety officer. </a:t>
            </a:r>
          </a:p>
          <a:p>
            <a:r>
              <a:rPr lang="en-US" sz="1400" dirty="0">
                <a:latin typeface="Century Schoolbook" panose="02040604050505020304" pitchFamily="18" charset="0"/>
              </a:rPr>
              <a:t>Intervene when you see a peer, </a:t>
            </a:r>
            <a:r>
              <a:rPr lang="en-US" sz="1400" dirty="0" smtClean="0">
                <a:latin typeface="Century Schoolbook" panose="02040604050505020304" pitchFamily="18" charset="0"/>
              </a:rPr>
              <a:t>friend, </a:t>
            </a:r>
            <a:r>
              <a:rPr lang="en-US" sz="1400" dirty="0">
                <a:latin typeface="Century Schoolbook" panose="02040604050505020304" pitchFamily="18" charset="0"/>
              </a:rPr>
              <a:t>or family member handling a weapon improperly. </a:t>
            </a:r>
            <a:endParaRPr lang="en-US" sz="1400" dirty="0" smtClean="0">
              <a:latin typeface="Century Schoolbook" panose="02040604050505020304" pitchFamily="18" charset="0"/>
            </a:endParaRPr>
          </a:p>
          <a:p>
            <a:endParaRPr lang="en-US" sz="1400" dirty="0">
              <a:latin typeface="Century Schoolbook" panose="02040604050505020304" pitchFamily="18" charset="0"/>
            </a:endParaRPr>
          </a:p>
          <a:p>
            <a:r>
              <a:rPr lang="en-US" sz="1400" b="1" dirty="0">
                <a:solidFill>
                  <a:srgbClr val="C9393B"/>
                </a:solidFill>
                <a:latin typeface="Century Schoolbook" panose="02040604050505020304" pitchFamily="18" charset="0"/>
              </a:rPr>
              <a:t>T</a:t>
            </a:r>
            <a:r>
              <a:rPr lang="en-US" sz="1400" dirty="0">
                <a:latin typeface="Century Schoolbook" panose="02040604050505020304" pitchFamily="18" charset="0"/>
              </a:rPr>
              <a:t>reat every weapon as if it’s loaded. </a:t>
            </a:r>
          </a:p>
          <a:p>
            <a:r>
              <a:rPr lang="en-US" sz="1400" b="1" dirty="0">
                <a:solidFill>
                  <a:srgbClr val="C9393B"/>
                </a:solidFill>
                <a:latin typeface="Century Schoolbook" panose="02040604050505020304" pitchFamily="18" charset="0"/>
              </a:rPr>
              <a:t>H</a:t>
            </a:r>
            <a:r>
              <a:rPr lang="en-US" sz="1400" dirty="0">
                <a:latin typeface="Century Schoolbook" panose="02040604050505020304" pitchFamily="18" charset="0"/>
              </a:rPr>
              <a:t>andle every weapon with care. </a:t>
            </a:r>
          </a:p>
          <a:p>
            <a:r>
              <a:rPr lang="en-US" sz="1400" b="1" dirty="0">
                <a:solidFill>
                  <a:srgbClr val="C9393B"/>
                </a:solidFill>
                <a:latin typeface="Century Schoolbook" panose="02040604050505020304" pitchFamily="18" charset="0"/>
              </a:rPr>
              <a:t>I</a:t>
            </a:r>
            <a:r>
              <a:rPr lang="en-US" sz="1400" dirty="0">
                <a:latin typeface="Century Schoolbook" panose="02040604050505020304" pitchFamily="18" charset="0"/>
              </a:rPr>
              <a:t>dentify the target before you fire. </a:t>
            </a:r>
          </a:p>
          <a:p>
            <a:r>
              <a:rPr lang="en-US" sz="1400" b="1" dirty="0">
                <a:solidFill>
                  <a:srgbClr val="C9393B"/>
                </a:solidFill>
                <a:latin typeface="Century Schoolbook" panose="02040604050505020304" pitchFamily="18" charset="0"/>
              </a:rPr>
              <a:t>N</a:t>
            </a:r>
            <a:r>
              <a:rPr lang="en-US" sz="1400" dirty="0">
                <a:latin typeface="Century Schoolbook" panose="02040604050505020304" pitchFamily="18" charset="0"/>
              </a:rPr>
              <a:t>ever point the muzzle at anything you don’t </a:t>
            </a:r>
            <a:r>
              <a:rPr lang="en-US" sz="1400" dirty="0" smtClean="0">
                <a:latin typeface="Century Schoolbook" panose="02040604050505020304" pitchFamily="18" charset="0"/>
              </a:rPr>
              <a:t>intend </a:t>
            </a:r>
            <a:r>
              <a:rPr lang="en-US" sz="1400" dirty="0">
                <a:latin typeface="Century Schoolbook" panose="02040604050505020304" pitchFamily="18" charset="0"/>
              </a:rPr>
              <a:t>to shoot. </a:t>
            </a:r>
          </a:p>
          <a:p>
            <a:r>
              <a:rPr lang="en-US" sz="1400" b="1" dirty="0">
                <a:solidFill>
                  <a:srgbClr val="C9393B"/>
                </a:solidFill>
                <a:latin typeface="Century Schoolbook" panose="02040604050505020304" pitchFamily="18" charset="0"/>
              </a:rPr>
              <a:t>K</a:t>
            </a:r>
            <a:r>
              <a:rPr lang="en-US" sz="1400" dirty="0">
                <a:latin typeface="Century Schoolbook" panose="02040604050505020304" pitchFamily="18" charset="0"/>
              </a:rPr>
              <a:t>eep the weapon on safe and your finger off the trigger until you intend to fire. </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3860" y="1174376"/>
            <a:ext cx="6416445" cy="4240935"/>
          </a:xfrm>
          <a:prstGeom prst="rect">
            <a:avLst/>
          </a:prstGeom>
        </p:spPr>
      </p:pic>
      <p:sp>
        <p:nvSpPr>
          <p:cNvPr id="4" name="Rectangle 3"/>
          <p:cNvSpPr/>
          <p:nvPr/>
        </p:nvSpPr>
        <p:spPr>
          <a:xfrm>
            <a:off x="112369" y="5685549"/>
            <a:ext cx="1593706"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 via Envato Elements</a:t>
            </a:r>
            <a:endParaRPr lang="en-US" sz="700" dirty="0">
              <a:latin typeface="Century Schoolbook" panose="02040604050505020304" pitchFamily="18" charset="0"/>
              <a:ea typeface="Microsoft YaHei UI" panose="020B0503020204020204" pitchFamily="34" charset="-122"/>
            </a:endParaRPr>
          </a:p>
        </p:txBody>
      </p:sp>
      <p:cxnSp>
        <p:nvCxnSpPr>
          <p:cNvPr id="5" name="Straight Connector 4">
            <a:extLst>
              <a:ext uri="{FF2B5EF4-FFF2-40B4-BE49-F238E27FC236}">
                <a16:creationId xmlns:a16="http://schemas.microsoft.com/office/drawing/2014/main" id="{C6E5D558-C928-4B21-8D00-C494C60BFB3B}"/>
              </a:ext>
            </a:extLst>
          </p:cNvPr>
          <p:cNvCxnSpPr>
            <a:cxnSpLocks/>
          </p:cNvCxnSpPr>
          <p:nvPr/>
        </p:nvCxnSpPr>
        <p:spPr>
          <a:xfrm>
            <a:off x="7263674" y="755863"/>
            <a:ext cx="2929197" cy="6137"/>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727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8821" r="6085"/>
          <a:stretch/>
        </p:blipFill>
        <p:spPr>
          <a:xfrm>
            <a:off x="2399111" y="1357258"/>
            <a:ext cx="2125264" cy="3762375"/>
          </a:xfrm>
        </p:spPr>
      </p:pic>
      <p:pic>
        <p:nvPicPr>
          <p:cNvPr id="4" name="Phone with hand">
            <a:extLst>
              <a:ext uri="{FF2B5EF4-FFF2-40B4-BE49-F238E27FC236}">
                <a16:creationId xmlns:a16="http://schemas.microsoft.com/office/drawing/2014/main" id="{2E965364-B12E-458E-9D84-19E93BBDB3FD}"/>
              </a:ext>
            </a:extLst>
          </p:cNvPr>
          <p:cNvPicPr>
            <a:picLocks noChangeAspect="1"/>
          </p:cNvPicPr>
          <p:nvPr/>
        </p:nvPicPr>
        <p:blipFill rotWithShape="1">
          <a:blip r:embed="rId4">
            <a:extLst>
              <a:ext uri="{28A0092B-C50C-407E-A947-70E740481C1C}">
                <a14:useLocalDpi xmlns:a14="http://schemas.microsoft.com/office/drawing/2010/main" val="0"/>
              </a:ext>
            </a:extLst>
          </a:blip>
          <a:srcRect b="19161"/>
          <a:stretch/>
        </p:blipFill>
        <p:spPr>
          <a:xfrm flipH="1">
            <a:off x="-200078" y="529948"/>
            <a:ext cx="5739988" cy="6328052"/>
          </a:xfrm>
          <a:prstGeom prst="rect">
            <a:avLst/>
          </a:prstGeom>
        </p:spPr>
      </p:pic>
      <p:pic>
        <p:nvPicPr>
          <p:cNvPr id="7171" name="Picture 3" descr="F:\01- CATALINA\101 CRITICAL DAYS OF SUMMER\Photos\101 Critical Days of Summer- Updated Dec 23, 201917 - Copy.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433" b="22288"/>
          <a:stretch/>
        </p:blipFill>
        <p:spPr bwMode="auto">
          <a:xfrm>
            <a:off x="5395901" y="4919247"/>
            <a:ext cx="6796099" cy="10893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01- CATALINA\101 CRITICAL DAYS OF SUMMER\Photos\101 Critical Days of Summer- Updated Dec 23, 201917.png"/>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t="22231" b="21733"/>
          <a:stretch/>
        </p:blipFill>
        <p:spPr bwMode="auto">
          <a:xfrm>
            <a:off x="5395901" y="-1"/>
            <a:ext cx="6796100" cy="491924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35646153-AD1F-4452-9297-C9F0E10D8E4F}"/>
              </a:ext>
            </a:extLst>
          </p:cNvPr>
          <p:cNvSpPr/>
          <p:nvPr/>
        </p:nvSpPr>
        <p:spPr>
          <a:xfrm>
            <a:off x="7194794" y="3545198"/>
            <a:ext cx="3953326" cy="646331"/>
          </a:xfrm>
          <a:prstGeom prst="rect">
            <a:avLst/>
          </a:prstGeom>
        </p:spPr>
        <p:txBody>
          <a:bodyPr wrap="none">
            <a:spAutoFit/>
          </a:bodyPr>
          <a:lstStyle/>
          <a:p>
            <a:r>
              <a:rPr lang="en-US" sz="3600" b="1" dirty="0" smtClean="0">
                <a:solidFill>
                  <a:srgbClr val="C9393B"/>
                </a:solidFill>
                <a:latin typeface="Century Schoolbook" panose="02040604050505020304" pitchFamily="18" charset="0"/>
              </a:rPr>
              <a:t>SAFE </a:t>
            </a:r>
            <a:r>
              <a:rPr lang="en-US" sz="3600" b="1" dirty="0" smtClean="0">
                <a:latin typeface="Century Schoolbook" panose="02040604050505020304" pitchFamily="18" charset="0"/>
              </a:rPr>
              <a:t>DRIVING</a:t>
            </a:r>
            <a:endParaRPr lang="en-US" sz="3600" b="1" dirty="0">
              <a:latin typeface="Century Schoolbook" panose="02040604050505020304" pitchFamily="18" charset="0"/>
            </a:endParaRPr>
          </a:p>
        </p:txBody>
      </p:sp>
      <p:cxnSp>
        <p:nvCxnSpPr>
          <p:cNvPr id="17" name="Straight Connector 16">
            <a:extLst>
              <a:ext uri="{FF2B5EF4-FFF2-40B4-BE49-F238E27FC236}">
                <a16:creationId xmlns:a16="http://schemas.microsoft.com/office/drawing/2014/main" id="{C6E5D558-C928-4B21-8D00-C494C60BFB3B}"/>
              </a:ext>
            </a:extLst>
          </p:cNvPr>
          <p:cNvCxnSpPr>
            <a:cxnSpLocks/>
          </p:cNvCxnSpPr>
          <p:nvPr/>
        </p:nvCxnSpPr>
        <p:spPr>
          <a:xfrm>
            <a:off x="7329350" y="4188461"/>
            <a:ext cx="3634306" cy="3068"/>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03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A1853-74CB-4DD4-9C76-612CFEAB40B8}"/>
              </a:ext>
            </a:extLst>
          </p:cNvPr>
          <p:cNvSpPr/>
          <p:nvPr/>
        </p:nvSpPr>
        <p:spPr>
          <a:xfrm>
            <a:off x="595460" y="219919"/>
            <a:ext cx="4532125" cy="1200329"/>
          </a:xfrm>
          <a:prstGeom prst="rect">
            <a:avLst/>
          </a:prstGeom>
        </p:spPr>
        <p:txBody>
          <a:bodyPr wrap="square">
            <a:spAutoFit/>
          </a:bodyPr>
          <a:lstStyle/>
          <a:p>
            <a:r>
              <a:rPr lang="en-US" sz="3600" b="1" dirty="0">
                <a:latin typeface="Century Schoolbook" panose="02040604050505020304" pitchFamily="18" charset="0"/>
              </a:rPr>
              <a:t>Drinking and </a:t>
            </a:r>
            <a:r>
              <a:rPr lang="en-US" sz="3600" b="1" dirty="0">
                <a:solidFill>
                  <a:srgbClr val="C9393B"/>
                </a:solidFill>
                <a:latin typeface="Century Schoolbook" panose="02040604050505020304" pitchFamily="18" charset="0"/>
              </a:rPr>
              <a:t>Driving</a:t>
            </a:r>
          </a:p>
        </p:txBody>
      </p:sp>
      <p:cxnSp>
        <p:nvCxnSpPr>
          <p:cNvPr id="3" name="Straight Connector 2">
            <a:extLst>
              <a:ext uri="{FF2B5EF4-FFF2-40B4-BE49-F238E27FC236}">
                <a16:creationId xmlns:a16="http://schemas.microsoft.com/office/drawing/2014/main" id="{C6E5D558-C928-4B21-8D00-C494C60BFB3B}"/>
              </a:ext>
            </a:extLst>
          </p:cNvPr>
          <p:cNvCxnSpPr>
            <a:cxnSpLocks/>
          </p:cNvCxnSpPr>
          <p:nvPr/>
        </p:nvCxnSpPr>
        <p:spPr>
          <a:xfrm>
            <a:off x="671524" y="1526007"/>
            <a:ext cx="3260063"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1F34561-C15C-4A29-A90A-E9F4984EC598}"/>
              </a:ext>
            </a:extLst>
          </p:cNvPr>
          <p:cNvSpPr/>
          <p:nvPr/>
        </p:nvSpPr>
        <p:spPr>
          <a:xfrm>
            <a:off x="671524" y="1526007"/>
            <a:ext cx="6958986" cy="4031873"/>
          </a:xfrm>
          <a:prstGeom prst="rect">
            <a:avLst/>
          </a:prstGeom>
        </p:spPr>
        <p:txBody>
          <a:bodyPr wrap="square">
            <a:spAutoFit/>
          </a:bodyPr>
          <a:lstStyle/>
          <a:p>
            <a:r>
              <a:rPr lang="en-US" sz="1600" dirty="0">
                <a:solidFill>
                  <a:srgbClr val="FF0000"/>
                </a:solidFill>
                <a:latin typeface="Century Schoolbook" panose="02040604050505020304" pitchFamily="18" charset="0"/>
              </a:rPr>
              <a:t>• </a:t>
            </a:r>
            <a:r>
              <a:rPr lang="en-US" sz="1600" dirty="0" smtClean="0">
                <a:latin typeface="Century Schoolbook" panose="02040604050505020304" pitchFamily="18" charset="0"/>
              </a:rPr>
              <a:t>Impaired </a:t>
            </a:r>
            <a:r>
              <a:rPr lang="en-US" sz="1600" dirty="0">
                <a:latin typeface="Century Schoolbook" panose="02040604050505020304" pitchFamily="18" charset="0"/>
              </a:rPr>
              <a:t>driving randomly kills one person in America every 48 minutes. That means you, your </a:t>
            </a:r>
            <a:r>
              <a:rPr lang="en-US" sz="1600" dirty="0" smtClean="0">
                <a:latin typeface="Century Schoolbook" panose="02040604050505020304" pitchFamily="18" charset="0"/>
              </a:rPr>
              <a:t>family, </a:t>
            </a:r>
            <a:r>
              <a:rPr lang="en-US" sz="1600" dirty="0">
                <a:latin typeface="Century Schoolbook" panose="02040604050505020304" pitchFamily="18" charset="0"/>
              </a:rPr>
              <a:t>or friends could be innocent victims. </a:t>
            </a:r>
          </a:p>
          <a:p>
            <a:r>
              <a:rPr lang="en-US" sz="1600" dirty="0">
                <a:solidFill>
                  <a:srgbClr val="FF0000"/>
                </a:solidFill>
                <a:latin typeface="Century Schoolbook" panose="02040604050505020304" pitchFamily="18" charset="0"/>
              </a:rPr>
              <a:t>•</a:t>
            </a:r>
            <a:r>
              <a:rPr lang="en-US" sz="1600" dirty="0">
                <a:latin typeface="Century Schoolbook" panose="02040604050505020304" pitchFamily="18" charset="0"/>
              </a:rPr>
              <a:t> All 50 </a:t>
            </a:r>
            <a:r>
              <a:rPr lang="en-US" sz="1600" dirty="0" smtClean="0">
                <a:latin typeface="Century Schoolbook" panose="02040604050505020304" pitchFamily="18" charset="0"/>
              </a:rPr>
              <a:t>states</a:t>
            </a:r>
            <a:r>
              <a:rPr lang="en-US" sz="1600" dirty="0">
                <a:latin typeface="Century Schoolbook" panose="02040604050505020304" pitchFamily="18" charset="0"/>
              </a:rPr>
              <a:t>, the District of Columbia, and Puerto Rico have by law set a threshold making it illegal to drive with a BAC of .08 g/dL or </a:t>
            </a:r>
            <a:r>
              <a:rPr lang="en-US" sz="1600" dirty="0" smtClean="0">
                <a:latin typeface="Century Schoolbook" panose="02040604050505020304" pitchFamily="18" charset="0"/>
              </a:rPr>
              <a:t>higher. </a:t>
            </a:r>
            <a:endParaRPr lang="en-US" sz="1600" dirty="0">
              <a:latin typeface="Century Schoolbook" panose="02040604050505020304" pitchFamily="18" charset="0"/>
            </a:endParaRPr>
          </a:p>
          <a:p>
            <a:r>
              <a:rPr lang="en-US" sz="1600" dirty="0">
                <a:solidFill>
                  <a:srgbClr val="FF0000"/>
                </a:solidFill>
                <a:latin typeface="Century Schoolbook" panose="02040604050505020304" pitchFamily="18" charset="0"/>
              </a:rPr>
              <a:t>•</a:t>
            </a:r>
            <a:r>
              <a:rPr lang="en-US" sz="1600" dirty="0">
                <a:latin typeface="Century Schoolbook" panose="02040604050505020304" pitchFamily="18" charset="0"/>
              </a:rPr>
              <a:t> In 2017 there were 10,874 people killed in alcohol-impaired driving crashes. These alcohol impaired-driving fatalities accounted for </a:t>
            </a:r>
            <a:r>
              <a:rPr lang="en-US" sz="1600" dirty="0" smtClean="0">
                <a:latin typeface="Century Schoolbook" panose="02040604050505020304" pitchFamily="18" charset="0"/>
              </a:rPr>
              <a:t>29% </a:t>
            </a:r>
            <a:r>
              <a:rPr lang="en-US" sz="1600" dirty="0">
                <a:latin typeface="Century Schoolbook" panose="02040604050505020304" pitchFamily="18" charset="0"/>
              </a:rPr>
              <a:t>of all motor vehicle traffic fatalities in the United States in 2017. </a:t>
            </a:r>
          </a:p>
          <a:p>
            <a:r>
              <a:rPr lang="en-US" sz="1600" dirty="0">
                <a:solidFill>
                  <a:srgbClr val="FF0000"/>
                </a:solidFill>
                <a:latin typeface="Century Schoolbook" panose="02040604050505020304" pitchFamily="18" charset="0"/>
              </a:rPr>
              <a:t>• </a:t>
            </a:r>
            <a:r>
              <a:rPr lang="en-US" sz="1600" dirty="0">
                <a:latin typeface="Century Schoolbook" panose="02040604050505020304" pitchFamily="18" charset="0"/>
              </a:rPr>
              <a:t>According to NHTSA, 10,511 people died in alcohol-impaired crashes in 2018. Alcohol-impaired crash fatalities accounted for </a:t>
            </a:r>
            <a:r>
              <a:rPr lang="en-US" sz="1600" dirty="0" smtClean="0">
                <a:latin typeface="Century Schoolbook" panose="02040604050505020304" pitchFamily="18" charset="0"/>
              </a:rPr>
              <a:t>29% </a:t>
            </a:r>
            <a:r>
              <a:rPr lang="en-US" sz="1600" dirty="0">
                <a:latin typeface="Century Schoolbook" panose="02040604050505020304" pitchFamily="18" charset="0"/>
              </a:rPr>
              <a:t>of all crash fatalities. </a:t>
            </a:r>
          </a:p>
          <a:p>
            <a:r>
              <a:rPr lang="en-US" sz="1600" dirty="0">
                <a:solidFill>
                  <a:srgbClr val="FF0000"/>
                </a:solidFill>
                <a:latin typeface="Century Schoolbook" panose="02040604050505020304" pitchFamily="18" charset="0"/>
              </a:rPr>
              <a:t>• </a:t>
            </a:r>
            <a:r>
              <a:rPr lang="en-US" sz="1600" dirty="0">
                <a:latin typeface="Century Schoolbook" panose="02040604050505020304" pitchFamily="18" charset="0"/>
              </a:rPr>
              <a:t>Of the 10,874 people who died in alcohol-impaired driving crashes in 2017, there were 6,618 drivers who had BACs of .08 g/dl or higher. The remaining fatalities consisted of 3,075 motor vehicle occupants and 1,181 non-occupants. </a:t>
            </a:r>
            <a:endParaRPr lang="en-US" sz="1600" dirty="0">
              <a:solidFill>
                <a:schemeClr val="tx1">
                  <a:lumMod val="95000"/>
                  <a:lumOff val="5000"/>
                </a:schemeClr>
              </a:solidFill>
              <a:latin typeface="Century Schoolbook" panose="02040604050505020304" pitchFamily="18" charset="0"/>
            </a:endParaRPr>
          </a:p>
        </p:txBody>
      </p:sp>
      <p:grpSp>
        <p:nvGrpSpPr>
          <p:cNvPr id="5" name="Group 4">
            <a:extLst>
              <a:ext uri="{FF2B5EF4-FFF2-40B4-BE49-F238E27FC236}">
                <a16:creationId xmlns:a16="http://schemas.microsoft.com/office/drawing/2014/main" id="{56E99243-34B8-403D-8513-CB31E866D5AE}"/>
              </a:ext>
            </a:extLst>
          </p:cNvPr>
          <p:cNvGrpSpPr/>
          <p:nvPr/>
        </p:nvGrpSpPr>
        <p:grpSpPr>
          <a:xfrm>
            <a:off x="8033078" y="1126857"/>
            <a:ext cx="2659143" cy="4114800"/>
            <a:chOff x="822050" y="1867636"/>
            <a:chExt cx="2659143" cy="4114800"/>
          </a:xfrm>
        </p:grpSpPr>
        <p:sp>
          <p:nvSpPr>
            <p:cNvPr id="6" name="Arrow: Left-Right 5">
              <a:extLst>
                <a:ext uri="{FF2B5EF4-FFF2-40B4-BE49-F238E27FC236}">
                  <a16:creationId xmlns:a16="http://schemas.microsoft.com/office/drawing/2014/main" id="{8E7A6CEA-31A2-494B-AFD3-0B550A21684C}"/>
                </a:ext>
              </a:extLst>
            </p:cNvPr>
            <p:cNvSpPr/>
            <p:nvPr/>
          </p:nvSpPr>
          <p:spPr>
            <a:xfrm rot="16200000">
              <a:off x="125165" y="3467836"/>
              <a:ext cx="4114800" cy="914400"/>
            </a:xfrm>
            <a:prstGeom prst="leftRightArrow">
              <a:avLst>
                <a:gd name="adj1" fmla="val 36946"/>
                <a:gd name="adj2" fmla="val 82222"/>
              </a:avLst>
            </a:prstGeom>
            <a:gradFill flip="none" rotWithShape="1">
              <a:gsLst>
                <a:gs pos="100000">
                  <a:srgbClr val="FF4B4B"/>
                </a:gs>
                <a:gs pos="0">
                  <a:srgbClr val="9E0000"/>
                </a:gs>
              </a:gsLst>
              <a:lin ang="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etropolis" panose="00000500000000000000" pitchFamily="50" charset="0"/>
              </a:endParaRPr>
            </a:p>
          </p:txBody>
        </p:sp>
        <p:sp>
          <p:nvSpPr>
            <p:cNvPr id="7" name="Rectangle 6">
              <a:extLst>
                <a:ext uri="{FF2B5EF4-FFF2-40B4-BE49-F238E27FC236}">
                  <a16:creationId xmlns:a16="http://schemas.microsoft.com/office/drawing/2014/main" id="{2D089289-1E99-456D-88AE-F503FAF9446C}"/>
                </a:ext>
              </a:extLst>
            </p:cNvPr>
            <p:cNvSpPr/>
            <p:nvPr/>
          </p:nvSpPr>
          <p:spPr>
            <a:xfrm>
              <a:off x="822050" y="2744845"/>
              <a:ext cx="1280160" cy="426720"/>
            </a:xfrm>
            <a:prstGeom prst="rect">
              <a:avLst/>
            </a:prstGeom>
            <a:gradFill flip="none" rotWithShape="1">
              <a:gsLst>
                <a:gs pos="91000">
                  <a:schemeClr val="tx1">
                    <a:lumMod val="75000"/>
                    <a:lumOff val="25000"/>
                  </a:schemeClr>
                </a:gs>
                <a:gs pos="15000">
                  <a:schemeClr val="bg1">
                    <a:lumMod val="50000"/>
                  </a:schemeClr>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etropolis" panose="00000500000000000000" pitchFamily="50" charset="0"/>
                </a:rPr>
                <a:t>DRIVING</a:t>
              </a:r>
            </a:p>
          </p:txBody>
        </p:sp>
        <p:sp>
          <p:nvSpPr>
            <p:cNvPr id="8" name="TextBox 7">
              <a:extLst>
                <a:ext uri="{FF2B5EF4-FFF2-40B4-BE49-F238E27FC236}">
                  <a16:creationId xmlns:a16="http://schemas.microsoft.com/office/drawing/2014/main" id="{BA1F79E6-01B7-4757-A0CC-38F5E31F0B7D}"/>
                </a:ext>
              </a:extLst>
            </p:cNvPr>
            <p:cNvSpPr txBox="1"/>
            <p:nvPr/>
          </p:nvSpPr>
          <p:spPr>
            <a:xfrm>
              <a:off x="1930080" y="3171565"/>
              <a:ext cx="504969" cy="230832"/>
            </a:xfrm>
            <a:prstGeom prst="rect">
              <a:avLst/>
            </a:prstGeom>
            <a:noFill/>
          </p:spPr>
          <p:txBody>
            <a:bodyPr wrap="square" rtlCol="0">
              <a:spAutoFit/>
            </a:bodyPr>
            <a:lstStyle/>
            <a:p>
              <a:pPr algn="ctr"/>
              <a:r>
                <a:rPr lang="en-US" sz="900" b="1" dirty="0">
                  <a:solidFill>
                    <a:schemeClr val="bg1"/>
                  </a:solidFill>
                  <a:latin typeface="Metropolis" panose="00000500000000000000" pitchFamily="50" charset="0"/>
                </a:rPr>
                <a:t>YES</a:t>
              </a:r>
            </a:p>
          </p:txBody>
        </p:sp>
        <p:sp>
          <p:nvSpPr>
            <p:cNvPr id="9" name="Rectangle 8">
              <a:extLst>
                <a:ext uri="{FF2B5EF4-FFF2-40B4-BE49-F238E27FC236}">
                  <a16:creationId xmlns:a16="http://schemas.microsoft.com/office/drawing/2014/main" id="{5DBB87FB-10FE-45E2-A73C-5B4B081536ED}"/>
                </a:ext>
              </a:extLst>
            </p:cNvPr>
            <p:cNvSpPr/>
            <p:nvPr/>
          </p:nvSpPr>
          <p:spPr>
            <a:xfrm flipH="1">
              <a:off x="2201033" y="4682645"/>
              <a:ext cx="1280160" cy="426720"/>
            </a:xfrm>
            <a:prstGeom prst="rect">
              <a:avLst/>
            </a:prstGeom>
            <a:gradFill flip="none" rotWithShape="1">
              <a:gsLst>
                <a:gs pos="91000">
                  <a:schemeClr val="tx1">
                    <a:lumMod val="75000"/>
                    <a:lumOff val="25000"/>
                  </a:schemeClr>
                </a:gs>
                <a:gs pos="15000">
                  <a:schemeClr val="bg1">
                    <a:lumMod val="50000"/>
                  </a:schemeClr>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etropolis" panose="00000500000000000000" pitchFamily="50" charset="0"/>
                </a:rPr>
                <a:t>DRINKING</a:t>
              </a:r>
            </a:p>
          </p:txBody>
        </p:sp>
        <p:sp>
          <p:nvSpPr>
            <p:cNvPr id="10" name="TextBox 9">
              <a:extLst>
                <a:ext uri="{FF2B5EF4-FFF2-40B4-BE49-F238E27FC236}">
                  <a16:creationId xmlns:a16="http://schemas.microsoft.com/office/drawing/2014/main" id="{E2409345-E1E2-4811-A433-0611A9AC27F4}"/>
                </a:ext>
              </a:extLst>
            </p:cNvPr>
            <p:cNvSpPr txBox="1"/>
            <p:nvPr/>
          </p:nvSpPr>
          <p:spPr>
            <a:xfrm>
              <a:off x="1930079" y="4313313"/>
              <a:ext cx="504969" cy="369332"/>
            </a:xfrm>
            <a:prstGeom prst="rect">
              <a:avLst/>
            </a:prstGeom>
            <a:noFill/>
          </p:spPr>
          <p:txBody>
            <a:bodyPr wrap="square" rtlCol="0">
              <a:spAutoFit/>
            </a:bodyPr>
            <a:lstStyle/>
            <a:p>
              <a:pPr algn="ctr"/>
              <a:r>
                <a:rPr lang="en-US" sz="900" b="1" dirty="0">
                  <a:solidFill>
                    <a:schemeClr val="bg1"/>
                  </a:solidFill>
                  <a:latin typeface="Metropolis" panose="00000500000000000000" pitchFamily="50" charset="0"/>
                </a:rPr>
                <a:t>BAD IDEA</a:t>
              </a:r>
            </a:p>
          </p:txBody>
        </p:sp>
      </p:grpSp>
      <p:pic>
        <p:nvPicPr>
          <p:cNvPr id="6147" name="Picture 3" descr="F:\01- CATALINA\Infographics\Pedestrian Safety\Slot Car.H03.2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6787" y="3184256"/>
            <a:ext cx="3482975" cy="34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787305"/>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person, woman, holding, sitting&#10;&#10;Description automatically generated">
            <a:extLst>
              <a:ext uri="{FF2B5EF4-FFF2-40B4-BE49-F238E27FC236}">
                <a16:creationId xmlns:a16="http://schemas.microsoft.com/office/drawing/2014/main" id="{843A905D-0BF5-4424-80CE-FDAEB11EA99B}"/>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3233" b="13233"/>
          <a:stretch>
            <a:fillRect/>
          </a:stretch>
        </p:blipFill>
        <p:spPr/>
      </p:pic>
      <p:sp>
        <p:nvSpPr>
          <p:cNvPr id="3" name="Rectangle 2">
            <a:extLst>
              <a:ext uri="{FF2B5EF4-FFF2-40B4-BE49-F238E27FC236}">
                <a16:creationId xmlns:a16="http://schemas.microsoft.com/office/drawing/2014/main" id="{1759E8BC-E12E-4273-86EE-947825BDA111}"/>
              </a:ext>
            </a:extLst>
          </p:cNvPr>
          <p:cNvSpPr/>
          <p:nvPr/>
        </p:nvSpPr>
        <p:spPr>
          <a:xfrm>
            <a:off x="308740" y="519262"/>
            <a:ext cx="3999813" cy="646331"/>
          </a:xfrm>
          <a:prstGeom prst="rect">
            <a:avLst/>
          </a:prstGeom>
        </p:spPr>
        <p:txBody>
          <a:bodyPr wrap="none">
            <a:spAutoFit/>
          </a:bodyPr>
          <a:lstStyle/>
          <a:p>
            <a:r>
              <a:rPr lang="en-US" sz="3600" b="1" dirty="0">
                <a:latin typeface="Century Schoolbook" panose="02040604050505020304" pitchFamily="18" charset="0"/>
              </a:rPr>
              <a:t>Almost </a:t>
            </a:r>
            <a:r>
              <a:rPr lang="en-US" sz="3600" b="1" dirty="0">
                <a:solidFill>
                  <a:srgbClr val="F70909"/>
                </a:solidFill>
                <a:latin typeface="Century Schoolbook" panose="02040604050505020304" pitchFamily="18" charset="0"/>
              </a:rPr>
              <a:t>Summer</a:t>
            </a:r>
          </a:p>
        </p:txBody>
      </p:sp>
      <p:cxnSp>
        <p:nvCxnSpPr>
          <p:cNvPr id="4" name="Straight Connector 3">
            <a:extLst>
              <a:ext uri="{FF2B5EF4-FFF2-40B4-BE49-F238E27FC236}">
                <a16:creationId xmlns:a16="http://schemas.microsoft.com/office/drawing/2014/main" id="{98EFF48C-DA56-4C7A-9026-7631F64D1466}"/>
              </a:ext>
            </a:extLst>
          </p:cNvPr>
          <p:cNvCxnSpPr>
            <a:cxnSpLocks/>
          </p:cNvCxnSpPr>
          <p:nvPr/>
        </p:nvCxnSpPr>
        <p:spPr>
          <a:xfrm>
            <a:off x="384804" y="1165593"/>
            <a:ext cx="3923749"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75CA88D-412E-4C16-9183-749EBCF86794}"/>
              </a:ext>
            </a:extLst>
          </p:cNvPr>
          <p:cNvSpPr/>
          <p:nvPr/>
        </p:nvSpPr>
        <p:spPr>
          <a:xfrm>
            <a:off x="308740" y="1162081"/>
            <a:ext cx="5391021" cy="3194721"/>
          </a:xfrm>
          <a:prstGeom prst="rect">
            <a:avLst/>
          </a:prstGeom>
        </p:spPr>
        <p:txBody>
          <a:bodyPr wrap="square">
            <a:spAutoFit/>
          </a:bodyPr>
          <a:lstStyle/>
          <a:p>
            <a:pPr>
              <a:lnSpc>
                <a:spcPct val="120000"/>
              </a:lnSpc>
            </a:pPr>
            <a:r>
              <a:rPr lang="en-US" sz="1400" dirty="0">
                <a:latin typeface="Century Schoolbook" panose="02040604050505020304" pitchFamily="18" charset="0"/>
                <a:ea typeface="Microsoft YaHei UI" panose="020B0503020204020204" pitchFamily="34" charset="-122"/>
              </a:rPr>
              <a:t>Summer is almost upon us and it is, once again, time for the Summer Safety Campaign. The </a:t>
            </a:r>
            <a:r>
              <a:rPr lang="en-US" sz="1400" i="1" dirty="0">
                <a:latin typeface="Century Schoolbook" panose="02040604050505020304" pitchFamily="18" charset="0"/>
                <a:ea typeface="Microsoft YaHei UI" panose="020B0503020204020204" pitchFamily="34" charset="-122"/>
              </a:rPr>
              <a:t>101 Critical Days of Summer </a:t>
            </a:r>
            <a:r>
              <a:rPr lang="en-US" sz="1400" dirty="0">
                <a:latin typeface="Century Schoolbook" panose="02040604050505020304" pitchFamily="18" charset="0"/>
                <a:ea typeface="Microsoft YaHei UI" panose="020B0503020204020204" pitchFamily="34" charset="-122"/>
              </a:rPr>
              <a:t>begins on Memorial Day weekend and ends after Labor Day. </a:t>
            </a:r>
            <a:r>
              <a:rPr lang="en-US" sz="1400" dirty="0" smtClean="0">
                <a:latin typeface="Century Schoolbook" panose="02040604050505020304" pitchFamily="18" charset="0"/>
                <a:ea typeface="Microsoft YaHei UI" panose="020B0503020204020204" pitchFamily="34" charset="-122"/>
              </a:rPr>
              <a:t>Summer is </a:t>
            </a:r>
            <a:r>
              <a:rPr lang="en-US" sz="1400" dirty="0">
                <a:latin typeface="Century Schoolbook" panose="02040604050505020304" pitchFamily="18" charset="0"/>
                <a:ea typeface="Microsoft YaHei UI" panose="020B0503020204020204" pitchFamily="34" charset="-122"/>
              </a:rPr>
              <a:t>the largest vacation period of the year. </a:t>
            </a:r>
            <a:r>
              <a:rPr lang="en-US" sz="1400" dirty="0" smtClean="0">
                <a:latin typeface="Century Schoolbook" panose="02040604050505020304" pitchFamily="18" charset="0"/>
                <a:ea typeface="Microsoft YaHei UI" panose="020B0503020204020204" pitchFamily="34" charset="-122"/>
              </a:rPr>
              <a:t>As the restrictions of COVID-19 begin to relax across the country, there will be an increase in people who are </a:t>
            </a:r>
            <a:r>
              <a:rPr lang="en-US" sz="1400" dirty="0">
                <a:latin typeface="Century Schoolbook" panose="02040604050505020304" pitchFamily="18" charset="0"/>
                <a:ea typeface="Microsoft YaHei UI" panose="020B0503020204020204" pitchFamily="34" charset="-122"/>
              </a:rPr>
              <a:t>out </a:t>
            </a:r>
            <a:r>
              <a:rPr lang="en-US" sz="1400" dirty="0" smtClean="0">
                <a:latin typeface="Century Schoolbook" panose="02040604050505020304" pitchFamily="18" charset="0"/>
                <a:ea typeface="Microsoft YaHei UI" panose="020B0503020204020204" pitchFamily="34" charset="-122"/>
              </a:rPr>
              <a:t>enjoying the sunshine and warm weather swimming</a:t>
            </a:r>
            <a:r>
              <a:rPr lang="en-US" sz="1400" dirty="0">
                <a:latin typeface="Century Schoolbook" panose="02040604050505020304" pitchFamily="18" charset="0"/>
                <a:ea typeface="Microsoft YaHei UI" panose="020B0503020204020204" pitchFamily="34" charset="-122"/>
              </a:rPr>
              <a:t>, </a:t>
            </a:r>
            <a:r>
              <a:rPr lang="en-US" sz="1400" dirty="0" smtClean="0">
                <a:latin typeface="Century Schoolbook" panose="02040604050505020304" pitchFamily="18" charset="0"/>
                <a:ea typeface="Microsoft YaHei UI" panose="020B0503020204020204" pitchFamily="34" charset="-122"/>
              </a:rPr>
              <a:t>boating, playing, </a:t>
            </a:r>
            <a:r>
              <a:rPr lang="en-US" sz="1400" dirty="0">
                <a:latin typeface="Century Schoolbook" panose="02040604050505020304" pitchFamily="18" charset="0"/>
                <a:ea typeface="Microsoft YaHei UI" panose="020B0503020204020204" pitchFamily="34" charset="-122"/>
              </a:rPr>
              <a:t>and having a good time. It’s also a time of celebration, recreation, staying awake long </a:t>
            </a:r>
            <a:r>
              <a:rPr lang="en-US" sz="1400" dirty="0" smtClean="0">
                <a:latin typeface="Century Schoolbook" panose="02040604050505020304" pitchFamily="18" charset="0"/>
                <a:ea typeface="Microsoft YaHei UI" panose="020B0503020204020204" pitchFamily="34" charset="-122"/>
              </a:rPr>
              <a:t>hours, </a:t>
            </a:r>
            <a:r>
              <a:rPr lang="en-US" sz="1400" dirty="0">
                <a:latin typeface="Century Schoolbook" panose="02040604050505020304" pitchFamily="18" charset="0"/>
                <a:ea typeface="Microsoft YaHei UI" panose="020B0503020204020204" pitchFamily="34" charset="-122"/>
              </a:rPr>
              <a:t>and driving more miles than your body has the energy for. With all those fun summer activities, the following safety tips are offered to make your summer a safe and happy one.</a:t>
            </a:r>
          </a:p>
        </p:txBody>
      </p:sp>
      <p:sp>
        <p:nvSpPr>
          <p:cNvPr id="9" name="Rectangle 8">
            <a:extLst>
              <a:ext uri="{FF2B5EF4-FFF2-40B4-BE49-F238E27FC236}">
                <a16:creationId xmlns:a16="http://schemas.microsoft.com/office/drawing/2014/main" id="{62083870-13E8-4037-A373-BBA6BD381F46}"/>
              </a:ext>
            </a:extLst>
          </p:cNvPr>
          <p:cNvSpPr/>
          <p:nvPr/>
        </p:nvSpPr>
        <p:spPr>
          <a:xfrm>
            <a:off x="308741" y="4644349"/>
            <a:ext cx="5004040" cy="1126462"/>
          </a:xfrm>
          <a:prstGeom prst="rect">
            <a:avLst/>
          </a:prstGeom>
        </p:spPr>
        <p:txBody>
          <a:bodyPr wrap="square">
            <a:spAutoFit/>
          </a:bodyPr>
          <a:lstStyle/>
          <a:p>
            <a:pPr>
              <a:lnSpc>
                <a:spcPct val="120000"/>
              </a:lnSpc>
            </a:pPr>
            <a:r>
              <a:rPr lang="en-US" sz="1400" dirty="0">
                <a:latin typeface="Century Schoolbook" panose="02040604050505020304" pitchFamily="18" charset="0"/>
                <a:ea typeface="Microsoft YaHei UI" panose="020B0503020204020204" pitchFamily="34" charset="-122"/>
              </a:rPr>
              <a:t>Each year from </a:t>
            </a:r>
            <a:r>
              <a:rPr lang="en-US" sz="1400" dirty="0" smtClean="0">
                <a:latin typeface="Century Schoolbook" panose="02040604050505020304" pitchFamily="18" charset="0"/>
                <a:ea typeface="Microsoft YaHei UI" panose="020B0503020204020204" pitchFamily="34" charset="-122"/>
              </a:rPr>
              <a:t>FY13-FY19, </a:t>
            </a:r>
            <a:r>
              <a:rPr lang="en-US" sz="1400" dirty="0">
                <a:latin typeface="Century Schoolbook" panose="02040604050505020304" pitchFamily="18" charset="0"/>
                <a:ea typeface="Microsoft YaHei UI" panose="020B0503020204020204" pitchFamily="34" charset="-122"/>
              </a:rPr>
              <a:t>the Navy lost an average of 13 </a:t>
            </a:r>
            <a:r>
              <a:rPr lang="en-US" sz="1400" dirty="0" smtClean="0">
                <a:latin typeface="Century Schoolbook" panose="02040604050505020304" pitchFamily="18" charset="0"/>
                <a:ea typeface="Microsoft YaHei UI" panose="020B0503020204020204" pitchFamily="34" charset="-122"/>
              </a:rPr>
              <a:t>Sailors and 8 Marines </a:t>
            </a:r>
            <a:r>
              <a:rPr lang="en-US" sz="1400" dirty="0">
                <a:latin typeface="Century Schoolbook" panose="02040604050505020304" pitchFamily="18" charset="0"/>
                <a:ea typeface="Microsoft YaHei UI" panose="020B0503020204020204" pitchFamily="34" charset="-122"/>
              </a:rPr>
              <a:t>in off-duty mishaps. Do your </a:t>
            </a:r>
            <a:r>
              <a:rPr lang="en-US" sz="1400" dirty="0" smtClean="0">
                <a:latin typeface="Century Schoolbook" panose="02040604050505020304" pitchFamily="18" charset="0"/>
                <a:ea typeface="Microsoft YaHei UI" panose="020B0503020204020204" pitchFamily="34" charset="-122"/>
              </a:rPr>
              <a:t>part – we can’t </a:t>
            </a:r>
            <a:r>
              <a:rPr lang="en-US" sz="1400" dirty="0">
                <a:latin typeface="Century Schoolbook" panose="02040604050505020304" pitchFamily="18" charset="0"/>
                <a:ea typeface="Microsoft YaHei UI" panose="020B0503020204020204" pitchFamily="34" charset="-122"/>
              </a:rPr>
              <a:t>afford to lose </a:t>
            </a:r>
            <a:r>
              <a:rPr lang="en-US" sz="1400" dirty="0" smtClean="0">
                <a:latin typeface="Century Schoolbook" panose="02040604050505020304" pitchFamily="18" charset="0"/>
                <a:ea typeface="Microsoft YaHei UI" panose="020B0503020204020204" pitchFamily="34" charset="-122"/>
              </a:rPr>
              <a:t>Sailors and Marines to </a:t>
            </a:r>
            <a:r>
              <a:rPr lang="en-US" sz="1400" dirty="0">
                <a:latin typeface="Century Schoolbook" panose="02040604050505020304" pitchFamily="18" charset="0"/>
                <a:ea typeface="Microsoft YaHei UI" panose="020B0503020204020204" pitchFamily="34" charset="-122"/>
              </a:rPr>
              <a:t>preventable off-duty mishaps.</a:t>
            </a:r>
          </a:p>
        </p:txBody>
      </p:sp>
      <p:sp>
        <p:nvSpPr>
          <p:cNvPr id="10" name="Rectangle 9">
            <a:extLst>
              <a:ext uri="{FF2B5EF4-FFF2-40B4-BE49-F238E27FC236}">
                <a16:creationId xmlns:a16="http://schemas.microsoft.com/office/drawing/2014/main" id="{9C8FF65F-036C-44B8-A6DE-E302EE166106}"/>
              </a:ext>
            </a:extLst>
          </p:cNvPr>
          <p:cNvSpPr/>
          <p:nvPr/>
        </p:nvSpPr>
        <p:spPr>
          <a:xfrm>
            <a:off x="308740" y="4279954"/>
            <a:ext cx="5391021" cy="387798"/>
          </a:xfrm>
          <a:prstGeom prst="rect">
            <a:avLst/>
          </a:prstGeom>
        </p:spPr>
        <p:txBody>
          <a:bodyPr wrap="square">
            <a:spAutoFit/>
          </a:bodyPr>
          <a:lstStyle/>
          <a:p>
            <a:pPr>
              <a:lnSpc>
                <a:spcPct val="120000"/>
              </a:lnSpc>
            </a:pPr>
            <a:r>
              <a:rPr lang="en-US" sz="1600" b="1" dirty="0">
                <a:solidFill>
                  <a:srgbClr val="C9393B"/>
                </a:solidFill>
                <a:latin typeface="Century Schoolbook" panose="02040604050505020304" pitchFamily="18" charset="0"/>
                <a:ea typeface="Microsoft YaHei UI" panose="020B0503020204020204" pitchFamily="34" charset="-122"/>
              </a:rPr>
              <a:t>MANAGING </a:t>
            </a:r>
            <a:r>
              <a:rPr lang="en-US" sz="1600" b="1" dirty="0" smtClean="0">
                <a:solidFill>
                  <a:srgbClr val="C9393B"/>
                </a:solidFill>
                <a:latin typeface="Century Schoolbook" panose="02040604050505020304" pitchFamily="18" charset="0"/>
                <a:ea typeface="Microsoft YaHei UI" panose="020B0503020204020204" pitchFamily="34" charset="-122"/>
              </a:rPr>
              <a:t>YOUR </a:t>
            </a:r>
            <a:r>
              <a:rPr lang="en-US" sz="1600" b="1" dirty="0">
                <a:solidFill>
                  <a:srgbClr val="C9393B"/>
                </a:solidFill>
                <a:latin typeface="Century Schoolbook" panose="02040604050505020304" pitchFamily="18" charset="0"/>
                <a:ea typeface="Microsoft YaHei UI" panose="020B0503020204020204" pitchFamily="34" charset="-122"/>
              </a:rPr>
              <a:t>RISK</a:t>
            </a:r>
          </a:p>
        </p:txBody>
      </p:sp>
      <p:sp>
        <p:nvSpPr>
          <p:cNvPr id="8" name="Rectangle 7"/>
          <p:cNvSpPr/>
          <p:nvPr/>
        </p:nvSpPr>
        <p:spPr>
          <a:xfrm>
            <a:off x="10087107" y="4563428"/>
            <a:ext cx="1266693" cy="208647"/>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Image by Angelo Pantazis</a:t>
            </a:r>
            <a:endParaRPr lang="en-US" sz="700" dirty="0">
              <a:latin typeface="Century Schoolbook" panose="02040604050505020304" pitchFamily="18" charset="0"/>
              <a:ea typeface="Microsoft YaHei UI" panose="020B0503020204020204" pitchFamily="34" charset="-122"/>
            </a:endParaRPr>
          </a:p>
        </p:txBody>
      </p:sp>
    </p:spTree>
    <p:extLst>
      <p:ext uri="{BB962C8B-B14F-4D97-AF65-F5344CB8AC3E}">
        <p14:creationId xmlns:p14="http://schemas.microsoft.com/office/powerpoint/2010/main" val="143370417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649" y="1156249"/>
            <a:ext cx="8496300" cy="4616648"/>
          </a:xfrm>
          <a:prstGeom prst="rect">
            <a:avLst/>
          </a:prstGeom>
        </p:spPr>
        <p:txBody>
          <a:bodyPr wrap="square">
            <a:spAutoFit/>
          </a:bodyPr>
          <a:lstStyle/>
          <a:p>
            <a:r>
              <a:rPr lang="en-US" sz="1400" dirty="0">
                <a:latin typeface="Century Schoolbook" panose="02040604050505020304" pitchFamily="18" charset="0"/>
              </a:rPr>
              <a:t>At any given daylight moment across America, approximately </a:t>
            </a:r>
            <a:r>
              <a:rPr lang="en-US" sz="1400" b="1" dirty="0">
                <a:latin typeface="Century Schoolbook" panose="02040604050505020304" pitchFamily="18" charset="0"/>
              </a:rPr>
              <a:t>660,000 </a:t>
            </a:r>
            <a:r>
              <a:rPr lang="en-US" sz="1400" dirty="0">
                <a:latin typeface="Century Schoolbook" panose="02040604050505020304" pitchFamily="18" charset="0"/>
              </a:rPr>
              <a:t>drivers are using cellphones or manipulating electronic devices while driving. </a:t>
            </a:r>
            <a:endParaRPr lang="en-US" sz="1400" dirty="0" smtClean="0">
              <a:latin typeface="Century Schoolbook" panose="02040604050505020304" pitchFamily="18" charset="0"/>
            </a:endParaRPr>
          </a:p>
          <a:p>
            <a:endParaRPr lang="en-US" sz="1400" dirty="0">
              <a:latin typeface="Century Schoolbook" panose="02040604050505020304" pitchFamily="18" charset="0"/>
            </a:endParaRPr>
          </a:p>
          <a:p>
            <a:r>
              <a:rPr lang="en-US" sz="1400" b="1" dirty="0">
                <a:solidFill>
                  <a:srgbClr val="C9393B"/>
                </a:solidFill>
                <a:latin typeface="Century Schoolbook" panose="02040604050505020304" pitchFamily="18" charset="0"/>
              </a:rPr>
              <a:t>Driving Fatigued </a:t>
            </a:r>
            <a:endParaRPr lang="en-US" sz="1400" dirty="0">
              <a:solidFill>
                <a:srgbClr val="C9393B"/>
              </a:solidFill>
              <a:latin typeface="Century Schoolbook" panose="02040604050505020304" pitchFamily="18" charset="0"/>
            </a:endParaRPr>
          </a:p>
          <a:p>
            <a:r>
              <a:rPr lang="en-US" sz="1400" dirty="0">
                <a:latin typeface="Century Schoolbook" panose="02040604050505020304" pitchFamily="18" charset="0"/>
              </a:rPr>
              <a:t>There are several warning signs of </a:t>
            </a:r>
            <a:r>
              <a:rPr lang="en-US" sz="1400" dirty="0" smtClean="0">
                <a:latin typeface="Century Schoolbook" panose="02040604050505020304" pitchFamily="18" charset="0"/>
              </a:rPr>
              <a:t>fatigue; however, </a:t>
            </a:r>
            <a:r>
              <a:rPr lang="en-US" sz="1400" dirty="0">
                <a:latin typeface="Century Schoolbook" panose="02040604050505020304" pitchFamily="18" charset="0"/>
              </a:rPr>
              <a:t>individuals often don’t understand them or, worse, choose to ignore them. </a:t>
            </a:r>
            <a:endParaRPr lang="en-US" sz="1400" dirty="0" smtClean="0">
              <a:latin typeface="Century Schoolbook" panose="02040604050505020304" pitchFamily="18" charset="0"/>
            </a:endParaRPr>
          </a:p>
          <a:p>
            <a:endParaRPr lang="en-US" sz="1400" dirty="0">
              <a:latin typeface="Century Schoolbook" panose="02040604050505020304" pitchFamily="18" charset="0"/>
            </a:endParaRPr>
          </a:p>
          <a:p>
            <a:r>
              <a:rPr lang="en-US" sz="1400" b="1" dirty="0">
                <a:solidFill>
                  <a:srgbClr val="C9393B"/>
                </a:solidFill>
                <a:latin typeface="Century Schoolbook" panose="02040604050505020304" pitchFamily="18" charset="0"/>
              </a:rPr>
              <a:t>Who is Most at Risk? </a:t>
            </a:r>
            <a:endParaRPr lang="en-US" sz="1400" dirty="0">
              <a:solidFill>
                <a:srgbClr val="C9393B"/>
              </a:solidFill>
              <a:latin typeface="Century Schoolbook" panose="02040604050505020304" pitchFamily="18" charset="0"/>
            </a:endParaRPr>
          </a:p>
          <a:p>
            <a:r>
              <a:rPr lang="en-US" sz="1400" dirty="0">
                <a:latin typeface="Century Schoolbook" panose="02040604050505020304" pitchFamily="18" charset="0"/>
              </a:rPr>
              <a:t>Sleep-deprived. </a:t>
            </a:r>
          </a:p>
          <a:p>
            <a:r>
              <a:rPr lang="en-US" sz="1400" dirty="0" smtClean="0">
                <a:latin typeface="Century Schoolbook" panose="02040604050505020304" pitchFamily="18" charset="0"/>
              </a:rPr>
              <a:t>Driving long </a:t>
            </a:r>
            <a:r>
              <a:rPr lang="en-US" sz="1400" dirty="0">
                <a:latin typeface="Century Schoolbook" panose="02040604050505020304" pitchFamily="18" charset="0"/>
              </a:rPr>
              <a:t>distances after working a full shift. </a:t>
            </a:r>
          </a:p>
          <a:p>
            <a:r>
              <a:rPr lang="en-US" sz="1400" dirty="0">
                <a:latin typeface="Century Schoolbook" panose="02040604050505020304" pitchFamily="18" charset="0"/>
              </a:rPr>
              <a:t>Driving through the night, the early afternoon, or at other times when normally asleep. </a:t>
            </a:r>
          </a:p>
          <a:p>
            <a:r>
              <a:rPr lang="en-US" sz="1400" dirty="0">
                <a:latin typeface="Century Schoolbook" panose="02040604050505020304" pitchFamily="18" charset="0"/>
              </a:rPr>
              <a:t>Drinking alcohol or taking medication that increases drowsiness. </a:t>
            </a:r>
          </a:p>
          <a:p>
            <a:r>
              <a:rPr lang="en-US" sz="1400" dirty="0">
                <a:latin typeface="Century Schoolbook" panose="02040604050505020304" pitchFamily="18" charset="0"/>
              </a:rPr>
              <a:t>Driving alone for long distances without rest breaks or much change in scenery. </a:t>
            </a:r>
            <a:endParaRPr lang="en-US" sz="1400" dirty="0" smtClean="0">
              <a:latin typeface="Century Schoolbook" panose="02040604050505020304" pitchFamily="18" charset="0"/>
            </a:endParaRPr>
          </a:p>
          <a:p>
            <a:endParaRPr lang="en-US" sz="1400" dirty="0">
              <a:latin typeface="Century Schoolbook" panose="02040604050505020304" pitchFamily="18" charset="0"/>
            </a:endParaRPr>
          </a:p>
          <a:p>
            <a:r>
              <a:rPr lang="en-US" sz="1400" b="1" dirty="0">
                <a:solidFill>
                  <a:srgbClr val="C9393B"/>
                </a:solidFill>
                <a:latin typeface="Century Schoolbook" panose="02040604050505020304" pitchFamily="18" charset="0"/>
              </a:rPr>
              <a:t>Warning Signs! </a:t>
            </a:r>
            <a:endParaRPr lang="en-US" sz="1400" dirty="0">
              <a:solidFill>
                <a:srgbClr val="C9393B"/>
              </a:solidFill>
              <a:latin typeface="Century Schoolbook" panose="02040604050505020304" pitchFamily="18" charset="0"/>
            </a:endParaRPr>
          </a:p>
          <a:p>
            <a:r>
              <a:rPr lang="en-US" sz="1400" dirty="0">
                <a:latin typeface="Century Schoolbook" panose="02040604050505020304" pitchFamily="18" charset="0"/>
              </a:rPr>
              <a:t>Can’t remember the last few miles driven. </a:t>
            </a:r>
          </a:p>
          <a:p>
            <a:r>
              <a:rPr lang="en-US" sz="1400" dirty="0" smtClean="0">
                <a:latin typeface="Century Schoolbook" panose="02040604050505020304" pitchFamily="18" charset="0"/>
              </a:rPr>
              <a:t>Drifting from </a:t>
            </a:r>
            <a:r>
              <a:rPr lang="en-US" sz="1400" dirty="0">
                <a:latin typeface="Century Schoolbook" panose="02040604050505020304" pitchFamily="18" charset="0"/>
              </a:rPr>
              <a:t>lane or hitting a rumble strip. </a:t>
            </a:r>
          </a:p>
          <a:p>
            <a:r>
              <a:rPr lang="en-US" sz="1400" dirty="0">
                <a:latin typeface="Century Schoolbook" panose="02040604050505020304" pitchFamily="18" charset="0"/>
              </a:rPr>
              <a:t>Yawning repeatedly. </a:t>
            </a:r>
          </a:p>
          <a:p>
            <a:r>
              <a:rPr lang="en-US" sz="1400" dirty="0">
                <a:latin typeface="Century Schoolbook" panose="02040604050505020304" pitchFamily="18" charset="0"/>
              </a:rPr>
              <a:t>Difficulty focusing or keeping eyes open. </a:t>
            </a:r>
          </a:p>
          <a:p>
            <a:r>
              <a:rPr lang="en-US" sz="1400" dirty="0">
                <a:latin typeface="Century Schoolbook" panose="02040604050505020304" pitchFamily="18" charset="0"/>
              </a:rPr>
              <a:t>Tailgating or missing traffic signs. </a:t>
            </a:r>
          </a:p>
          <a:p>
            <a:r>
              <a:rPr lang="en-US" sz="1400" dirty="0">
                <a:latin typeface="Century Schoolbook" panose="02040604050505020304" pitchFamily="18" charset="0"/>
              </a:rPr>
              <a:t>Trouble keeping head up. </a:t>
            </a:r>
          </a:p>
        </p:txBody>
      </p:sp>
      <p:pic>
        <p:nvPicPr>
          <p:cNvPr id="12290" name="Picture 2" descr="F:\01- CATALINA\101 CRITICAL DAYS OF SUMMER\Photos\erik-mclean-PMUhd1t3EGU-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52" r="8716"/>
          <a:stretch/>
        </p:blipFill>
        <p:spPr bwMode="auto">
          <a:xfrm>
            <a:off x="9143999" y="1"/>
            <a:ext cx="3031295" cy="599089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10">
            <a:extLst>
              <a:ext uri="{FF2B5EF4-FFF2-40B4-BE49-F238E27FC236}">
                <a16:creationId xmlns:a16="http://schemas.microsoft.com/office/drawing/2014/main" id="{EBB2CF94-E4CA-4AFD-9416-88E18DB1C327}"/>
              </a:ext>
            </a:extLst>
          </p:cNvPr>
          <p:cNvSpPr/>
          <p:nvPr/>
        </p:nvSpPr>
        <p:spPr>
          <a:xfrm rot="5400000">
            <a:off x="7384876" y="1442876"/>
            <a:ext cx="5990898" cy="3105149"/>
          </a:xfrm>
          <a:custGeom>
            <a:avLst/>
            <a:gdLst>
              <a:gd name="connsiteX0" fmla="*/ 0 w 7665720"/>
              <a:gd name="connsiteY0" fmla="*/ 0 h 6858000"/>
              <a:gd name="connsiteX1" fmla="*/ 1165592 w 7665720"/>
              <a:gd name="connsiteY1" fmla="*/ 0 h 6858000"/>
              <a:gd name="connsiteX2" fmla="*/ 1569720 w 7665720"/>
              <a:gd name="connsiteY2" fmla="*/ 426378 h 6858000"/>
              <a:gd name="connsiteX3" fmla="*/ 1973849 w 7665720"/>
              <a:gd name="connsiteY3" fmla="*/ 0 h 6858000"/>
              <a:gd name="connsiteX4" fmla="*/ 7665720 w 7665720"/>
              <a:gd name="connsiteY4" fmla="*/ 0 h 6858000"/>
              <a:gd name="connsiteX5" fmla="*/ 4415656 w 7665720"/>
              <a:gd name="connsiteY5" fmla="*/ 3429000 h 6858000"/>
              <a:gd name="connsiteX6" fmla="*/ 7665720 w 7665720"/>
              <a:gd name="connsiteY6" fmla="*/ 6858000 h 6858000"/>
              <a:gd name="connsiteX7" fmla="*/ 1973849 w 7665720"/>
              <a:gd name="connsiteY7" fmla="*/ 6858000 h 6858000"/>
              <a:gd name="connsiteX8" fmla="*/ 1569720 w 7665720"/>
              <a:gd name="connsiteY8" fmla="*/ 6431622 h 6858000"/>
              <a:gd name="connsiteX9" fmla="*/ 1165592 w 7665720"/>
              <a:gd name="connsiteY9" fmla="*/ 6858000 h 6858000"/>
              <a:gd name="connsiteX10" fmla="*/ 0 w 766572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720" h="6858000">
                <a:moveTo>
                  <a:pt x="0" y="0"/>
                </a:moveTo>
                <a:lnTo>
                  <a:pt x="1165592" y="0"/>
                </a:lnTo>
                <a:lnTo>
                  <a:pt x="1569720" y="426378"/>
                </a:lnTo>
                <a:lnTo>
                  <a:pt x="1973849" y="0"/>
                </a:lnTo>
                <a:lnTo>
                  <a:pt x="7665720" y="0"/>
                </a:lnTo>
                <a:lnTo>
                  <a:pt x="4415656" y="3429000"/>
                </a:lnTo>
                <a:lnTo>
                  <a:pt x="7665720" y="6858000"/>
                </a:lnTo>
                <a:lnTo>
                  <a:pt x="1973849" y="6858000"/>
                </a:lnTo>
                <a:lnTo>
                  <a:pt x="1569720" y="6431622"/>
                </a:lnTo>
                <a:lnTo>
                  <a:pt x="1165592" y="6858000"/>
                </a:lnTo>
                <a:lnTo>
                  <a:pt x="0" y="6858000"/>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143999" y="5677929"/>
            <a:ext cx="1138453" cy="221599"/>
          </a:xfrm>
          <a:prstGeom prst="rect">
            <a:avLst/>
          </a:prstGeom>
        </p:spPr>
        <p:txBody>
          <a:bodyPr wrap="none">
            <a:spAutoFit/>
          </a:bodyPr>
          <a:lstStyle/>
          <a:p>
            <a:pPr>
              <a:lnSpc>
                <a:spcPct val="120000"/>
              </a:lnSpc>
            </a:pPr>
            <a:r>
              <a:rPr lang="en-US" sz="700" dirty="0" smtClean="0">
                <a:solidFill>
                  <a:schemeClr val="bg1"/>
                </a:solidFill>
                <a:latin typeface="Century Schoolbook" panose="02040604050505020304" pitchFamily="18" charset="0"/>
                <a:ea typeface="Microsoft YaHei UI" panose="020B0503020204020204" pitchFamily="34" charset="-122"/>
              </a:rPr>
              <a:t>Image by Erik McLean</a:t>
            </a:r>
            <a:endParaRPr lang="en-US" sz="700" dirty="0">
              <a:solidFill>
                <a:schemeClr val="bg1"/>
              </a:solidFill>
              <a:latin typeface="Century Schoolbook" panose="02040604050505020304" pitchFamily="18" charset="0"/>
              <a:ea typeface="Microsoft YaHei UI" panose="020B0503020204020204" pitchFamily="34" charset="-122"/>
            </a:endParaRPr>
          </a:p>
        </p:txBody>
      </p:sp>
      <p:sp>
        <p:nvSpPr>
          <p:cNvPr id="8" name="Rectangle 7">
            <a:extLst>
              <a:ext uri="{FF2B5EF4-FFF2-40B4-BE49-F238E27FC236}">
                <a16:creationId xmlns:a16="http://schemas.microsoft.com/office/drawing/2014/main" id="{35646153-AD1F-4452-9297-C9F0E10D8E4F}"/>
              </a:ext>
            </a:extLst>
          </p:cNvPr>
          <p:cNvSpPr/>
          <p:nvPr/>
        </p:nvSpPr>
        <p:spPr>
          <a:xfrm>
            <a:off x="2946643" y="138610"/>
            <a:ext cx="3953326" cy="646331"/>
          </a:xfrm>
          <a:prstGeom prst="rect">
            <a:avLst/>
          </a:prstGeom>
        </p:spPr>
        <p:txBody>
          <a:bodyPr wrap="none">
            <a:spAutoFit/>
          </a:bodyPr>
          <a:lstStyle/>
          <a:p>
            <a:r>
              <a:rPr lang="en-US" sz="3600" b="1" dirty="0" smtClean="0">
                <a:solidFill>
                  <a:srgbClr val="C9393B"/>
                </a:solidFill>
                <a:latin typeface="Century Schoolbook" panose="02040604050505020304" pitchFamily="18" charset="0"/>
              </a:rPr>
              <a:t>SAFE </a:t>
            </a:r>
            <a:r>
              <a:rPr lang="en-US" sz="3600" b="1" dirty="0" smtClean="0">
                <a:latin typeface="Century Schoolbook" panose="02040604050505020304" pitchFamily="18" charset="0"/>
              </a:rPr>
              <a:t>DRIVING</a:t>
            </a:r>
            <a:endParaRPr lang="en-US" sz="3600" b="1" dirty="0">
              <a:latin typeface="Century Schoolbook" panose="02040604050505020304" pitchFamily="18" charset="0"/>
            </a:endParaRPr>
          </a:p>
        </p:txBody>
      </p:sp>
      <p:cxnSp>
        <p:nvCxnSpPr>
          <p:cNvPr id="9" name="Straight Connector 8">
            <a:extLst>
              <a:ext uri="{FF2B5EF4-FFF2-40B4-BE49-F238E27FC236}">
                <a16:creationId xmlns:a16="http://schemas.microsoft.com/office/drawing/2014/main" id="{C6E5D558-C928-4B21-8D00-C494C60BFB3B}"/>
              </a:ext>
            </a:extLst>
          </p:cNvPr>
          <p:cNvCxnSpPr>
            <a:cxnSpLocks/>
          </p:cNvCxnSpPr>
          <p:nvPr/>
        </p:nvCxnSpPr>
        <p:spPr>
          <a:xfrm>
            <a:off x="3081199" y="784941"/>
            <a:ext cx="3651295"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58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0678" y="626267"/>
            <a:ext cx="3825086" cy="523220"/>
          </a:xfrm>
          <a:prstGeom prst="rect">
            <a:avLst/>
          </a:prstGeom>
        </p:spPr>
        <p:txBody>
          <a:bodyPr wrap="none">
            <a:spAutoFit/>
          </a:bodyPr>
          <a:lstStyle/>
          <a:p>
            <a:r>
              <a:rPr lang="en-US" sz="2800" b="1" dirty="0" smtClean="0">
                <a:latin typeface="Century Schoolbook" panose="02040604050505020304" pitchFamily="18" charset="0"/>
              </a:rPr>
              <a:t>ATV / ROV </a:t>
            </a:r>
            <a:r>
              <a:rPr lang="en-US" sz="2800" b="1" dirty="0" smtClean="0">
                <a:solidFill>
                  <a:srgbClr val="C9393B"/>
                </a:solidFill>
                <a:latin typeface="Century Schoolbook" panose="02040604050505020304" pitchFamily="18" charset="0"/>
              </a:rPr>
              <a:t>SAFETY</a:t>
            </a:r>
            <a:endParaRPr lang="en-US" sz="2800" b="1" dirty="0">
              <a:solidFill>
                <a:srgbClr val="C9393B"/>
              </a:solidFill>
              <a:latin typeface="Century Schoolbook" panose="02040604050505020304" pitchFamily="18" charset="0"/>
            </a:endParaRPr>
          </a:p>
        </p:txBody>
      </p:sp>
      <p:cxnSp>
        <p:nvCxnSpPr>
          <p:cNvPr id="9" name="Straight Connector 8">
            <a:extLst>
              <a:ext uri="{FF2B5EF4-FFF2-40B4-BE49-F238E27FC236}">
                <a16:creationId xmlns:a16="http://schemas.microsoft.com/office/drawing/2014/main" id="{C6E5D558-C928-4B21-8D00-C494C60BFB3B}"/>
              </a:ext>
            </a:extLst>
          </p:cNvPr>
          <p:cNvCxnSpPr>
            <a:cxnSpLocks/>
          </p:cNvCxnSpPr>
          <p:nvPr/>
        </p:nvCxnSpPr>
        <p:spPr>
          <a:xfrm>
            <a:off x="8261132" y="1150165"/>
            <a:ext cx="3484178"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583" y="2147497"/>
            <a:ext cx="4167041" cy="3048281"/>
          </a:xfrm>
          <a:prstGeom prst="rect">
            <a:avLst/>
          </a:prstGeom>
        </p:spPr>
      </p:pic>
      <p:sp>
        <p:nvSpPr>
          <p:cNvPr id="7" name="Rectangle 6"/>
          <p:cNvSpPr/>
          <p:nvPr/>
        </p:nvSpPr>
        <p:spPr>
          <a:xfrm>
            <a:off x="10448675" y="5542114"/>
            <a:ext cx="1593706"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 via Envato Elements</a:t>
            </a:r>
            <a:endParaRPr lang="en-US" sz="700" dirty="0">
              <a:latin typeface="Century Schoolbook" panose="02040604050505020304" pitchFamily="18" charset="0"/>
              <a:ea typeface="Microsoft YaHei UI" panose="020B0503020204020204" pitchFamily="34" charset="-122"/>
            </a:endParaRPr>
          </a:p>
        </p:txBody>
      </p:sp>
      <p:sp>
        <p:nvSpPr>
          <p:cNvPr id="8" name="Rectangle 7"/>
          <p:cNvSpPr/>
          <p:nvPr/>
        </p:nvSpPr>
        <p:spPr>
          <a:xfrm>
            <a:off x="204951" y="790045"/>
            <a:ext cx="8198071" cy="2308324"/>
          </a:xfrm>
          <a:prstGeom prst="rect">
            <a:avLst/>
          </a:prstGeom>
        </p:spPr>
        <p:txBody>
          <a:bodyPr wrap="square">
            <a:spAutoFit/>
          </a:bodyPr>
          <a:lstStyle/>
          <a:p>
            <a:pPr marL="285750" indent="-285750">
              <a:buFont typeface="Arial" panose="020B0604020202020204" pitchFamily="34" charset="0"/>
              <a:buChar char="•"/>
            </a:pPr>
            <a:r>
              <a:rPr lang="en-US" sz="1600" dirty="0">
                <a:latin typeface="Century Schoolbook" panose="02040604050505020304" pitchFamily="18" charset="0"/>
              </a:rPr>
              <a:t>Children and young people </a:t>
            </a:r>
            <a:r>
              <a:rPr lang="en-US" sz="1600" b="1" dirty="0">
                <a:latin typeface="Century Schoolbook" panose="02040604050505020304" pitchFamily="18" charset="0"/>
              </a:rPr>
              <a:t>under the age of 16 </a:t>
            </a:r>
            <a:r>
              <a:rPr lang="en-US" sz="1600" dirty="0">
                <a:latin typeface="Century Schoolbook" panose="02040604050505020304" pitchFamily="18" charset="0"/>
              </a:rPr>
              <a:t>should not ride </a:t>
            </a:r>
            <a:r>
              <a:rPr lang="en-US" sz="1600" dirty="0" smtClean="0">
                <a:latin typeface="Century Schoolbook" panose="02040604050505020304" pitchFamily="18" charset="0"/>
              </a:rPr>
              <a:t>adult</a:t>
            </a:r>
            <a:endParaRPr lang="en-US" sz="1600" dirty="0" smtClean="0">
              <a:latin typeface="Century Schoolbook" panose="02040604050505020304" pitchFamily="18" charset="0"/>
            </a:endParaRPr>
          </a:p>
          <a:p>
            <a:r>
              <a:rPr lang="en-US" sz="1600" dirty="0" smtClean="0">
                <a:latin typeface="Century Schoolbook" panose="02040604050505020304" pitchFamily="18" charset="0"/>
              </a:rPr>
              <a:t>All </a:t>
            </a:r>
            <a:r>
              <a:rPr lang="en-US" sz="1600" dirty="0">
                <a:latin typeface="Century Schoolbook" panose="02040604050505020304" pitchFamily="18" charset="0"/>
              </a:rPr>
              <a:t>Terrain </a:t>
            </a:r>
            <a:r>
              <a:rPr lang="en-US" sz="1600" dirty="0" smtClean="0">
                <a:latin typeface="Century Schoolbook" panose="02040604050505020304" pitchFamily="18" charset="0"/>
              </a:rPr>
              <a:t>Vehicles </a:t>
            </a:r>
            <a:r>
              <a:rPr lang="en-US" sz="1600" dirty="0">
                <a:latin typeface="Century Schoolbook" panose="02040604050505020304" pitchFamily="18" charset="0"/>
              </a:rPr>
              <a:t>(</a:t>
            </a:r>
            <a:r>
              <a:rPr lang="en-US" sz="1600" dirty="0" smtClean="0">
                <a:latin typeface="Century Schoolbook" panose="02040604050505020304" pitchFamily="18" charset="0"/>
              </a:rPr>
              <a:t>ATVs) </a:t>
            </a:r>
            <a:r>
              <a:rPr lang="en-US" sz="1600" dirty="0">
                <a:latin typeface="Century Schoolbook" panose="02040604050505020304" pitchFamily="18" charset="0"/>
              </a:rPr>
              <a:t>with engines bigger than 90 cubic </a:t>
            </a:r>
            <a:r>
              <a:rPr lang="en-US" sz="1600" dirty="0" smtClean="0">
                <a:latin typeface="Century Schoolbook" panose="02040604050505020304" pitchFamily="18" charset="0"/>
              </a:rPr>
              <a:t>centimeters. </a:t>
            </a:r>
            <a:endParaRPr lang="en-US" sz="1600" dirty="0">
              <a:latin typeface="Century Schoolbook" panose="02040604050505020304" pitchFamily="18" charset="0"/>
            </a:endParaRPr>
          </a:p>
          <a:p>
            <a:pPr marL="285750" indent="-285750">
              <a:buFont typeface="Arial" panose="020B0604020202020204" pitchFamily="34" charset="0"/>
              <a:buChar char="•"/>
            </a:pPr>
            <a:r>
              <a:rPr lang="en-US" sz="1600" dirty="0">
                <a:latin typeface="Century Schoolbook" panose="02040604050505020304" pitchFamily="18" charset="0"/>
              </a:rPr>
              <a:t>Take a hands-on training course. </a:t>
            </a:r>
          </a:p>
          <a:p>
            <a:pPr marL="285750" indent="-285750">
              <a:buFont typeface="Arial" panose="020B0604020202020204" pitchFamily="34" charset="0"/>
              <a:buChar char="•"/>
            </a:pPr>
            <a:r>
              <a:rPr lang="en-US" sz="1600" dirty="0">
                <a:latin typeface="Century Schoolbook" panose="02040604050505020304" pitchFamily="18" charset="0"/>
              </a:rPr>
              <a:t>ALWAYS wear an approved helmet. </a:t>
            </a:r>
          </a:p>
          <a:p>
            <a:pPr marL="285750" indent="-285750">
              <a:buFont typeface="Arial" panose="020B0604020202020204" pitchFamily="34" charset="0"/>
              <a:buChar char="•"/>
            </a:pPr>
            <a:r>
              <a:rPr lang="en-US" sz="1600" dirty="0">
                <a:latin typeface="Century Schoolbook" panose="02040604050505020304" pitchFamily="18" charset="0"/>
              </a:rPr>
              <a:t>NEVER drive an ATV on paved roads. </a:t>
            </a:r>
          </a:p>
          <a:p>
            <a:pPr marL="285750" indent="-285750">
              <a:buFont typeface="Arial" panose="020B0604020202020204" pitchFamily="34" charset="0"/>
              <a:buChar char="•"/>
            </a:pPr>
            <a:r>
              <a:rPr lang="en-US" sz="1600" dirty="0">
                <a:latin typeface="Century Schoolbook" panose="02040604050505020304" pitchFamily="18" charset="0"/>
              </a:rPr>
              <a:t>NEVER drive an ATV while under the influence of drugs or alcohol. </a:t>
            </a:r>
          </a:p>
          <a:p>
            <a:pPr marL="285750" indent="-285750">
              <a:buFont typeface="Arial" panose="020B0604020202020204" pitchFamily="34" charset="0"/>
              <a:buChar char="•"/>
            </a:pPr>
            <a:r>
              <a:rPr lang="en-US" sz="1600" dirty="0">
                <a:latin typeface="Century Schoolbook" panose="02040604050505020304" pitchFamily="18" charset="0"/>
              </a:rPr>
              <a:t>ATVs are not toys; get training! </a:t>
            </a:r>
          </a:p>
          <a:p>
            <a:pPr marL="285750" indent="-285750">
              <a:buFont typeface="Arial" panose="020B0604020202020204" pitchFamily="34" charset="0"/>
              <a:buChar char="•"/>
            </a:pPr>
            <a:r>
              <a:rPr lang="en-US" sz="1600" dirty="0">
                <a:latin typeface="Century Schoolbook" panose="02040604050505020304" pitchFamily="18" charset="0"/>
              </a:rPr>
              <a:t>Never ride alone, and always tell someone where you are going and when you will return. </a:t>
            </a:r>
          </a:p>
        </p:txBody>
      </p:sp>
      <p:sp>
        <p:nvSpPr>
          <p:cNvPr id="10" name="Rectangle 9"/>
          <p:cNvSpPr/>
          <p:nvPr/>
        </p:nvSpPr>
        <p:spPr>
          <a:xfrm>
            <a:off x="204951" y="3098369"/>
            <a:ext cx="8056181" cy="2800767"/>
          </a:xfrm>
          <a:prstGeom prst="rect">
            <a:avLst/>
          </a:prstGeom>
        </p:spPr>
        <p:txBody>
          <a:bodyPr wrap="square">
            <a:spAutoFit/>
          </a:bodyPr>
          <a:lstStyle/>
          <a:p>
            <a:pPr marL="285750" indent="-285750">
              <a:buFont typeface="Arial" panose="020B0604020202020204" pitchFamily="34" charset="0"/>
              <a:buChar char="•"/>
            </a:pPr>
            <a:r>
              <a:rPr lang="en-US" sz="1600" dirty="0" smtClean="0">
                <a:latin typeface="Century Schoolbook" panose="02040604050505020304" pitchFamily="18" charset="0"/>
              </a:rPr>
              <a:t>Read </a:t>
            </a:r>
            <a:r>
              <a:rPr lang="en-US" sz="1600" dirty="0">
                <a:latin typeface="Century Schoolbook" panose="02040604050505020304" pitchFamily="18" charset="0"/>
              </a:rPr>
              <a:t>the owner`s manual carefully. </a:t>
            </a:r>
          </a:p>
          <a:p>
            <a:pPr marL="285750" indent="-285750">
              <a:buFont typeface="Arial" panose="020B0604020202020204" pitchFamily="34" charset="0"/>
              <a:buChar char="•"/>
            </a:pPr>
            <a:r>
              <a:rPr lang="en-US" sz="1600" dirty="0">
                <a:latin typeface="Century Schoolbook" panose="02040604050505020304" pitchFamily="18" charset="0"/>
              </a:rPr>
              <a:t>Check local laws. </a:t>
            </a:r>
          </a:p>
          <a:p>
            <a:pPr marL="285750" indent="-285750">
              <a:buFont typeface="Arial" panose="020B0604020202020204" pitchFamily="34" charset="0"/>
              <a:buChar char="•"/>
            </a:pPr>
            <a:r>
              <a:rPr lang="en-US" sz="1600" dirty="0">
                <a:latin typeface="Century Schoolbook" panose="02040604050505020304" pitchFamily="18" charset="0"/>
              </a:rPr>
              <a:t>Be careful when operating ATVs and </a:t>
            </a:r>
            <a:r>
              <a:rPr lang="en-US" sz="1600" dirty="0" smtClean="0">
                <a:latin typeface="Century Schoolbook" panose="02040604050505020304" pitchFamily="18" charset="0"/>
              </a:rPr>
              <a:t>Recreational </a:t>
            </a:r>
            <a:r>
              <a:rPr lang="en-US" sz="1600" dirty="0" smtClean="0">
                <a:latin typeface="Century Schoolbook" panose="02040604050505020304" pitchFamily="18" charset="0"/>
              </a:rPr>
              <a:t>Off-highway </a:t>
            </a:r>
            <a:r>
              <a:rPr lang="en-US" sz="1600" dirty="0" smtClean="0">
                <a:latin typeface="Century Schoolbook" panose="02040604050505020304" pitchFamily="18" charset="0"/>
              </a:rPr>
              <a:t>Vehicles </a:t>
            </a:r>
            <a:r>
              <a:rPr lang="en-US" sz="1600" dirty="0">
                <a:latin typeface="Century Schoolbook" panose="02040604050505020304" pitchFamily="18" charset="0"/>
              </a:rPr>
              <a:t>(</a:t>
            </a:r>
            <a:r>
              <a:rPr lang="en-US" sz="1600" dirty="0" smtClean="0">
                <a:latin typeface="Century Schoolbook" panose="02040604050505020304" pitchFamily="18" charset="0"/>
              </a:rPr>
              <a:t>ROVs) </a:t>
            </a:r>
            <a:r>
              <a:rPr lang="en-US" sz="1600" dirty="0">
                <a:latin typeface="Century Schoolbook" panose="02040604050505020304" pitchFamily="18" charset="0"/>
              </a:rPr>
              <a:t>with </a:t>
            </a:r>
            <a:r>
              <a:rPr lang="en-US" sz="1600" dirty="0">
                <a:latin typeface="Century Schoolbook" panose="02040604050505020304" pitchFamily="18" charset="0"/>
              </a:rPr>
              <a:t>added attachments; these affect the stability, </a:t>
            </a:r>
            <a:r>
              <a:rPr lang="en-US" sz="1600" dirty="0" smtClean="0">
                <a:latin typeface="Century Schoolbook" panose="02040604050505020304" pitchFamily="18" charset="0"/>
              </a:rPr>
              <a:t>braking, </a:t>
            </a:r>
            <a:r>
              <a:rPr lang="en-US" sz="1600" dirty="0">
                <a:latin typeface="Century Schoolbook" panose="02040604050505020304" pitchFamily="18" charset="0"/>
              </a:rPr>
              <a:t>and operation of the vehicle. </a:t>
            </a:r>
          </a:p>
          <a:p>
            <a:pPr marL="285750" indent="-285750">
              <a:buFont typeface="Arial" panose="020B0604020202020204" pitchFamily="34" charset="0"/>
              <a:buChar char="•"/>
            </a:pPr>
            <a:r>
              <a:rPr lang="en-US" sz="1600" dirty="0">
                <a:latin typeface="Century Schoolbook" panose="02040604050505020304" pitchFamily="18" charset="0"/>
              </a:rPr>
              <a:t>Always supervise young operators. </a:t>
            </a:r>
          </a:p>
          <a:p>
            <a:pPr marL="285750" indent="-285750">
              <a:buFont typeface="Arial" panose="020B0604020202020204" pitchFamily="34" charset="0"/>
              <a:buChar char="•"/>
            </a:pPr>
            <a:r>
              <a:rPr lang="en-US" sz="1600" dirty="0">
                <a:latin typeface="Century Schoolbook" panose="02040604050505020304" pitchFamily="18" charset="0"/>
              </a:rPr>
              <a:t>Never carry extra riders. </a:t>
            </a:r>
          </a:p>
          <a:p>
            <a:pPr marL="285750" indent="-285750">
              <a:buFont typeface="Arial" panose="020B0604020202020204" pitchFamily="34" charset="0"/>
              <a:buChar char="•"/>
            </a:pPr>
            <a:r>
              <a:rPr lang="en-US" sz="1600" dirty="0">
                <a:latin typeface="Century Schoolbook" panose="02040604050505020304" pitchFamily="18" charset="0"/>
              </a:rPr>
              <a:t>Never operate ATVs or ROVs on streets, highways or paved roads, except to cross at safe, designated areas. </a:t>
            </a:r>
          </a:p>
          <a:p>
            <a:pPr marL="285750" indent="-285750">
              <a:buFont typeface="Arial" panose="020B0604020202020204" pitchFamily="34" charset="0"/>
              <a:buChar char="•"/>
            </a:pPr>
            <a:r>
              <a:rPr lang="en-US" sz="1600" dirty="0">
                <a:latin typeface="Century Schoolbook" panose="02040604050505020304" pitchFamily="18" charset="0"/>
              </a:rPr>
              <a:t>Always make sure the ATV or ROV is in good condition. </a:t>
            </a:r>
          </a:p>
          <a:p>
            <a:pPr marL="285750" indent="-285750">
              <a:buFont typeface="Arial" panose="020B0604020202020204" pitchFamily="34" charset="0"/>
              <a:buChar char="•"/>
            </a:pPr>
            <a:r>
              <a:rPr lang="en-US" sz="1600" dirty="0">
                <a:latin typeface="Century Schoolbook" panose="02040604050505020304" pitchFamily="18" charset="0"/>
              </a:rPr>
              <a:t>Remember ATGATT: </a:t>
            </a:r>
            <a:r>
              <a:rPr lang="en-US" sz="1600" dirty="0" smtClean="0">
                <a:latin typeface="Century Schoolbook" panose="02040604050505020304" pitchFamily="18" charset="0"/>
              </a:rPr>
              <a:t> </a:t>
            </a:r>
            <a:r>
              <a:rPr lang="en-US" sz="1600" dirty="0" smtClean="0">
                <a:solidFill>
                  <a:srgbClr val="FF0000"/>
                </a:solidFill>
                <a:latin typeface="Century Schoolbook" panose="02040604050505020304" pitchFamily="18" charset="0"/>
              </a:rPr>
              <a:t>“</a:t>
            </a:r>
            <a:r>
              <a:rPr lang="en-US" sz="1600" dirty="0">
                <a:solidFill>
                  <a:srgbClr val="FF0000"/>
                </a:solidFill>
                <a:latin typeface="Century Schoolbook" panose="02040604050505020304" pitchFamily="18" charset="0"/>
              </a:rPr>
              <a:t>All the Gear, all the Time!” </a:t>
            </a:r>
          </a:p>
        </p:txBody>
      </p:sp>
    </p:spTree>
    <p:extLst>
      <p:ext uri="{BB962C8B-B14F-4D97-AF65-F5344CB8AC3E}">
        <p14:creationId xmlns:p14="http://schemas.microsoft.com/office/powerpoint/2010/main" val="217854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57655"/>
            <a:ext cx="12192000" cy="127822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01- CATALINA\101 CRITICAL DAYS OF SUMMER\Photos\Motorcycle Rider.H03.2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269" y="-315310"/>
            <a:ext cx="6778076" cy="67780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5159" y="4398470"/>
            <a:ext cx="8366234" cy="1323439"/>
          </a:xfrm>
          <a:prstGeom prst="rect">
            <a:avLst/>
          </a:prstGeom>
        </p:spPr>
        <p:txBody>
          <a:bodyPr wrap="square">
            <a:spAutoFit/>
          </a:bodyPr>
          <a:lstStyle/>
          <a:p>
            <a:r>
              <a:rPr lang="en-US" sz="1600" b="1" dirty="0" smtClean="0">
                <a:solidFill>
                  <a:srgbClr val="C9393B"/>
                </a:solidFill>
                <a:latin typeface="Century Schoolbook" panose="02040604050505020304" pitchFamily="18" charset="0"/>
              </a:rPr>
              <a:t>REMEMBER: </a:t>
            </a:r>
          </a:p>
          <a:p>
            <a:r>
              <a:rPr lang="en-US" sz="1600" b="1" dirty="0" smtClean="0">
                <a:latin typeface="Century Schoolbook" panose="02040604050505020304" pitchFamily="18" charset="0"/>
              </a:rPr>
              <a:t>ALL </a:t>
            </a:r>
            <a:r>
              <a:rPr lang="en-US" sz="1600" dirty="0">
                <a:latin typeface="Century Schoolbook" panose="02040604050505020304" pitchFamily="18" charset="0"/>
              </a:rPr>
              <a:t>sailors shall complete LEVEL I training prior to operating a motorcycle and then must complete LEVEL II training </a:t>
            </a:r>
            <a:r>
              <a:rPr lang="en-US" sz="1600" b="1" dirty="0">
                <a:latin typeface="Century Schoolbook" panose="02040604050505020304" pitchFamily="18" charset="0"/>
              </a:rPr>
              <a:t>within 60 days </a:t>
            </a:r>
            <a:r>
              <a:rPr lang="en-US" sz="1600" dirty="0">
                <a:latin typeface="Century Schoolbook" panose="02040604050505020304" pitchFamily="18" charset="0"/>
              </a:rPr>
              <a:t>of LEVEL I. </a:t>
            </a:r>
          </a:p>
          <a:p>
            <a:r>
              <a:rPr lang="en-US" sz="1600" b="1" dirty="0">
                <a:latin typeface="Century Schoolbook" panose="02040604050505020304" pitchFamily="18" charset="0"/>
              </a:rPr>
              <a:t>ALL </a:t>
            </a:r>
            <a:r>
              <a:rPr lang="en-US" sz="1600" dirty="0">
                <a:latin typeface="Century Schoolbook" panose="02040604050505020304" pitchFamily="18" charset="0"/>
              </a:rPr>
              <a:t>sailors shall complete either LEVEL II or LEVEL III refresher training </a:t>
            </a:r>
            <a:r>
              <a:rPr lang="en-US" sz="1600" b="1" dirty="0">
                <a:latin typeface="Century Schoolbook" panose="02040604050505020304" pitchFamily="18" charset="0"/>
              </a:rPr>
              <a:t>every three </a:t>
            </a:r>
            <a:r>
              <a:rPr lang="en-US" sz="1600" b="1" dirty="0" smtClean="0">
                <a:latin typeface="Century Schoolbook" panose="02040604050505020304" pitchFamily="18" charset="0"/>
              </a:rPr>
              <a:t>years</a:t>
            </a:r>
            <a:r>
              <a:rPr lang="en-US" sz="1600" b="1" dirty="0">
                <a:latin typeface="Century Schoolbook" panose="02040604050505020304" pitchFamily="18" charset="0"/>
              </a:rPr>
              <a:t>. </a:t>
            </a:r>
            <a:endParaRPr lang="en-US" sz="1600" dirty="0">
              <a:latin typeface="Century Schoolbook" panose="02040604050505020304" pitchFamily="18" charset="0"/>
            </a:endParaRPr>
          </a:p>
        </p:txBody>
      </p:sp>
      <p:sp>
        <p:nvSpPr>
          <p:cNvPr id="7" name="Rectangle 6"/>
          <p:cNvSpPr/>
          <p:nvPr/>
        </p:nvSpPr>
        <p:spPr>
          <a:xfrm>
            <a:off x="10260416" y="5721909"/>
            <a:ext cx="1593706"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 via Envato Elements</a:t>
            </a:r>
            <a:endParaRPr lang="en-US" sz="700" dirty="0">
              <a:latin typeface="Century Schoolbook" panose="02040604050505020304" pitchFamily="18" charset="0"/>
              <a:ea typeface="Microsoft YaHei UI" panose="020B0503020204020204" pitchFamily="34" charset="-122"/>
            </a:endParaRPr>
          </a:p>
        </p:txBody>
      </p:sp>
      <p:sp>
        <p:nvSpPr>
          <p:cNvPr id="8" name="Rectangle 7"/>
          <p:cNvSpPr/>
          <p:nvPr/>
        </p:nvSpPr>
        <p:spPr>
          <a:xfrm>
            <a:off x="415159" y="1105261"/>
            <a:ext cx="7909034" cy="3293209"/>
          </a:xfrm>
          <a:prstGeom prst="rect">
            <a:avLst/>
          </a:prstGeom>
          <a:solidFill>
            <a:schemeClr val="bg1"/>
          </a:solidFill>
        </p:spPr>
        <p:txBody>
          <a:bodyPr wrap="square">
            <a:spAutoFit/>
          </a:bodyPr>
          <a:lstStyle/>
          <a:p>
            <a:r>
              <a:rPr lang="en-US" sz="1600" dirty="0" smtClean="0">
                <a:latin typeface="Century Schoolbook" panose="02040604050505020304" pitchFamily="18" charset="0"/>
              </a:rPr>
              <a:t>Motorcycles accounted for 44% </a:t>
            </a:r>
            <a:r>
              <a:rPr lang="en-US" sz="1600" dirty="0">
                <a:latin typeface="Century Schoolbook" panose="02040604050505020304" pitchFamily="18" charset="0"/>
              </a:rPr>
              <a:t>of all </a:t>
            </a:r>
            <a:r>
              <a:rPr lang="en-US" sz="1600" dirty="0" smtClean="0">
                <a:latin typeface="Century Schoolbook" panose="02040604050505020304" pitchFamily="18" charset="0"/>
              </a:rPr>
              <a:t>Private </a:t>
            </a:r>
            <a:r>
              <a:rPr lang="en-US" sz="1600" dirty="0">
                <a:latin typeface="Century Schoolbook" panose="02040604050505020304" pitchFamily="18" charset="0"/>
              </a:rPr>
              <a:t>Motor </a:t>
            </a:r>
            <a:r>
              <a:rPr lang="en-US" sz="1600" dirty="0" smtClean="0">
                <a:latin typeface="Century Schoolbook" panose="02040604050505020304" pitchFamily="18" charset="0"/>
              </a:rPr>
              <a:t>Vehicle (PMV) </a:t>
            </a:r>
            <a:r>
              <a:rPr lang="en-US" sz="1600" dirty="0" smtClean="0">
                <a:latin typeface="Century Schoolbook" panose="02040604050505020304" pitchFamily="18" charset="0"/>
              </a:rPr>
              <a:t>accidents </a:t>
            </a:r>
            <a:r>
              <a:rPr lang="en-US" sz="1600" dirty="0">
                <a:latin typeface="Century Schoolbook" panose="02040604050505020304" pitchFamily="18" charset="0"/>
              </a:rPr>
              <a:t>in </a:t>
            </a:r>
            <a:r>
              <a:rPr lang="en-US" sz="1600" dirty="0" smtClean="0">
                <a:latin typeface="Century Schoolbook" panose="02040604050505020304" pitchFamily="18" charset="0"/>
              </a:rPr>
              <a:t>FY19. </a:t>
            </a:r>
          </a:p>
          <a:p>
            <a:endParaRPr lang="en-US" sz="1600" dirty="0">
              <a:latin typeface="Century Schoolbook" panose="02040604050505020304" pitchFamily="18" charset="0"/>
            </a:endParaRPr>
          </a:p>
          <a:p>
            <a:r>
              <a:rPr lang="en-US" sz="3200" b="1" dirty="0" smtClean="0">
                <a:solidFill>
                  <a:srgbClr val="C9393B"/>
                </a:solidFill>
                <a:latin typeface="Century Schoolbook" panose="02040604050505020304" pitchFamily="18" charset="0"/>
              </a:rPr>
              <a:t>RIDING TIPS</a:t>
            </a:r>
          </a:p>
          <a:p>
            <a:endParaRPr lang="en-US" sz="1600" dirty="0">
              <a:solidFill>
                <a:srgbClr val="C9393B"/>
              </a:solidFill>
              <a:latin typeface="Century Schoolbook" panose="02040604050505020304" pitchFamily="18" charset="0"/>
            </a:endParaRPr>
          </a:p>
          <a:p>
            <a:r>
              <a:rPr lang="en-US" sz="1600" b="1" dirty="0">
                <a:latin typeface="Century Schoolbook" panose="02040604050505020304" pitchFamily="18" charset="0"/>
              </a:rPr>
              <a:t>SEE</a:t>
            </a:r>
            <a:r>
              <a:rPr lang="en-US" sz="1600" dirty="0">
                <a:latin typeface="Century Schoolbook" panose="02040604050505020304" pitchFamily="18" charset="0"/>
              </a:rPr>
              <a:t>ing is the best way to avoid dangerous situations. </a:t>
            </a:r>
            <a:endParaRPr lang="en-US" sz="1600" dirty="0" smtClean="0">
              <a:latin typeface="Century Schoolbook" panose="02040604050505020304" pitchFamily="18" charset="0"/>
            </a:endParaRPr>
          </a:p>
          <a:p>
            <a:endParaRPr lang="en-US" sz="1600" dirty="0">
              <a:latin typeface="Century Schoolbook" panose="02040604050505020304" pitchFamily="18" charset="0"/>
            </a:endParaRPr>
          </a:p>
          <a:p>
            <a:r>
              <a:rPr lang="en-US" sz="1600" b="1" dirty="0" smtClean="0">
                <a:solidFill>
                  <a:srgbClr val="C9393B"/>
                </a:solidFill>
                <a:latin typeface="Century Schoolbook" panose="02040604050505020304" pitchFamily="18" charset="0"/>
              </a:rPr>
              <a:t>S</a:t>
            </a:r>
            <a:r>
              <a:rPr lang="en-US" sz="1600" dirty="0" smtClean="0">
                <a:latin typeface="Century Schoolbook" panose="02040604050505020304" pitchFamily="18" charset="0"/>
              </a:rPr>
              <a:t>EARCH </a:t>
            </a:r>
            <a:r>
              <a:rPr lang="en-US" sz="1600" dirty="0">
                <a:latin typeface="Century Schoolbook" panose="02040604050505020304" pitchFamily="18" charset="0"/>
              </a:rPr>
              <a:t>around you for potential hazards. </a:t>
            </a:r>
          </a:p>
          <a:p>
            <a:r>
              <a:rPr lang="en-US" sz="1600" b="1" dirty="0" smtClean="0">
                <a:solidFill>
                  <a:srgbClr val="C9393B"/>
                </a:solidFill>
                <a:latin typeface="Century Schoolbook" panose="02040604050505020304" pitchFamily="18" charset="0"/>
              </a:rPr>
              <a:t>E</a:t>
            </a:r>
            <a:r>
              <a:rPr lang="en-US" sz="1600" dirty="0" smtClean="0">
                <a:latin typeface="Century Schoolbook" panose="02040604050505020304" pitchFamily="18" charset="0"/>
              </a:rPr>
              <a:t>VALUATE </a:t>
            </a:r>
            <a:r>
              <a:rPr lang="en-US" sz="1600" dirty="0">
                <a:latin typeface="Century Schoolbook" panose="02040604050505020304" pitchFamily="18" charset="0"/>
              </a:rPr>
              <a:t>any possible hazards such as turning hazard. </a:t>
            </a:r>
          </a:p>
          <a:p>
            <a:r>
              <a:rPr lang="en-US" sz="1600" b="1" dirty="0" smtClean="0">
                <a:solidFill>
                  <a:srgbClr val="C9393B"/>
                </a:solidFill>
                <a:latin typeface="Century Schoolbook" panose="02040604050505020304" pitchFamily="18" charset="0"/>
              </a:rPr>
              <a:t>E</a:t>
            </a:r>
            <a:r>
              <a:rPr lang="en-US" sz="1600" dirty="0" smtClean="0">
                <a:latin typeface="Century Schoolbook" panose="02040604050505020304" pitchFamily="18" charset="0"/>
              </a:rPr>
              <a:t>XECUTE </a:t>
            </a:r>
            <a:r>
              <a:rPr lang="en-US" sz="1600" dirty="0">
                <a:latin typeface="Century Schoolbook" panose="02040604050505020304" pitchFamily="18" charset="0"/>
              </a:rPr>
              <a:t>the proper action to avoid the hazard. </a:t>
            </a:r>
            <a:endParaRPr lang="en-US" sz="1600" dirty="0" smtClean="0">
              <a:latin typeface="Century Schoolbook" panose="02040604050505020304" pitchFamily="18" charset="0"/>
            </a:endParaRPr>
          </a:p>
          <a:p>
            <a:endParaRPr lang="en-US" sz="1600" dirty="0">
              <a:latin typeface="Century Schoolbook" panose="02040604050505020304" pitchFamily="18" charset="0"/>
            </a:endParaRPr>
          </a:p>
          <a:p>
            <a:r>
              <a:rPr lang="en-US" sz="1600" dirty="0">
                <a:latin typeface="Century Schoolbook" panose="02040604050505020304" pitchFamily="18" charset="0"/>
              </a:rPr>
              <a:t>A sound street strategy can prevent a dangerous situation. </a:t>
            </a:r>
          </a:p>
        </p:txBody>
      </p:sp>
    </p:spTree>
    <p:extLst>
      <p:ext uri="{BB962C8B-B14F-4D97-AF65-F5344CB8AC3E}">
        <p14:creationId xmlns:p14="http://schemas.microsoft.com/office/powerpoint/2010/main" val="295040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111" y="910902"/>
            <a:ext cx="4878255" cy="4545106"/>
          </a:xfrm>
          <a:prstGeom prst="rect">
            <a:avLst/>
          </a:prstGeom>
        </p:spPr>
      </p:pic>
      <p:sp>
        <p:nvSpPr>
          <p:cNvPr id="4" name="Rectangle 3"/>
          <p:cNvSpPr/>
          <p:nvPr/>
        </p:nvSpPr>
        <p:spPr>
          <a:xfrm>
            <a:off x="10403852" y="5685549"/>
            <a:ext cx="1593706"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 via Envato Elements</a:t>
            </a:r>
            <a:endParaRPr lang="en-US" sz="700" dirty="0">
              <a:latin typeface="Century Schoolbook" panose="02040604050505020304" pitchFamily="18" charset="0"/>
              <a:ea typeface="Microsoft YaHei UI" panose="020B0503020204020204" pitchFamily="34" charset="-122"/>
            </a:endParaRPr>
          </a:p>
        </p:txBody>
      </p:sp>
      <p:sp>
        <p:nvSpPr>
          <p:cNvPr id="6" name="Rectangle 5"/>
          <p:cNvSpPr/>
          <p:nvPr/>
        </p:nvSpPr>
        <p:spPr>
          <a:xfrm>
            <a:off x="522796" y="1043711"/>
            <a:ext cx="4705134" cy="523220"/>
          </a:xfrm>
          <a:prstGeom prst="rect">
            <a:avLst/>
          </a:prstGeom>
        </p:spPr>
        <p:txBody>
          <a:bodyPr wrap="none">
            <a:spAutoFit/>
          </a:bodyPr>
          <a:lstStyle/>
          <a:p>
            <a:r>
              <a:rPr lang="en-US" sz="2800" b="1" dirty="0" smtClean="0">
                <a:latin typeface="Century Schoolbook" panose="02040604050505020304" pitchFamily="18" charset="0"/>
              </a:rPr>
              <a:t>MOTORCYCLE </a:t>
            </a:r>
            <a:r>
              <a:rPr lang="en-US" sz="2800" b="1" dirty="0" smtClean="0">
                <a:solidFill>
                  <a:srgbClr val="C9393B"/>
                </a:solidFill>
                <a:latin typeface="Century Schoolbook" panose="02040604050505020304" pitchFamily="18" charset="0"/>
              </a:rPr>
              <a:t>SAFETY</a:t>
            </a:r>
            <a:endParaRPr lang="en-US" sz="2800" b="1" dirty="0">
              <a:solidFill>
                <a:srgbClr val="C9393B"/>
              </a:solidFill>
              <a:latin typeface="Century Schoolbook" panose="02040604050505020304" pitchFamily="18" charset="0"/>
            </a:endParaRPr>
          </a:p>
        </p:txBody>
      </p:sp>
      <p:cxnSp>
        <p:nvCxnSpPr>
          <p:cNvPr id="7" name="Straight Connector 6">
            <a:extLst>
              <a:ext uri="{FF2B5EF4-FFF2-40B4-BE49-F238E27FC236}">
                <a16:creationId xmlns:a16="http://schemas.microsoft.com/office/drawing/2014/main" id="{C6E5D558-C928-4B21-8D00-C494C60BFB3B}"/>
              </a:ext>
            </a:extLst>
          </p:cNvPr>
          <p:cNvCxnSpPr>
            <a:cxnSpLocks/>
          </p:cNvCxnSpPr>
          <p:nvPr/>
        </p:nvCxnSpPr>
        <p:spPr>
          <a:xfrm flipV="1">
            <a:off x="623202" y="1649506"/>
            <a:ext cx="4486680" cy="18607"/>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22796" y="2509829"/>
            <a:ext cx="7620000" cy="3046988"/>
          </a:xfrm>
          <a:prstGeom prst="rect">
            <a:avLst/>
          </a:prstGeom>
        </p:spPr>
        <p:txBody>
          <a:bodyPr wrap="square">
            <a:spAutoFit/>
          </a:bodyPr>
          <a:lstStyle/>
          <a:p>
            <a:r>
              <a:rPr lang="en-US" sz="1600" i="1" dirty="0" smtClean="0">
                <a:latin typeface="Century Schoolbook" panose="02040604050505020304" pitchFamily="18" charset="0"/>
              </a:rPr>
              <a:t>What`s </a:t>
            </a:r>
            <a:r>
              <a:rPr lang="en-US" sz="1600" i="1" dirty="0">
                <a:latin typeface="Century Schoolbook" panose="02040604050505020304" pitchFamily="18" charset="0"/>
              </a:rPr>
              <a:t>Required? </a:t>
            </a:r>
            <a:endParaRPr lang="en-US" sz="1600" dirty="0">
              <a:latin typeface="Century Schoolbook" panose="02040604050505020304" pitchFamily="18" charset="0"/>
            </a:endParaRPr>
          </a:p>
          <a:p>
            <a:r>
              <a:rPr lang="en-US" sz="1600" dirty="0">
                <a:latin typeface="Century Schoolbook" panose="02040604050505020304" pitchFamily="18" charset="0"/>
              </a:rPr>
              <a:t>1. </a:t>
            </a:r>
            <a:r>
              <a:rPr lang="en-US" sz="1600" dirty="0" smtClean="0">
                <a:latin typeface="Century Schoolbook" panose="02040604050505020304" pitchFamily="18" charset="0"/>
              </a:rPr>
              <a:t>Helmets that are </a:t>
            </a:r>
            <a:r>
              <a:rPr lang="en-US" sz="1600" dirty="0">
                <a:latin typeface="Century Schoolbook" panose="02040604050505020304" pitchFamily="18" charset="0"/>
              </a:rPr>
              <a:t>certified to meet DOT standards </a:t>
            </a:r>
          </a:p>
          <a:p>
            <a:r>
              <a:rPr lang="en-US" sz="1600" dirty="0">
                <a:latin typeface="Century Schoolbook" panose="02040604050505020304" pitchFamily="18" charset="0"/>
              </a:rPr>
              <a:t>2. Impact- or shatter-resistant goggles, </a:t>
            </a:r>
            <a:r>
              <a:rPr lang="en-US" sz="1600" dirty="0" smtClean="0">
                <a:latin typeface="Century Schoolbook" panose="02040604050505020304" pitchFamily="18" charset="0"/>
              </a:rPr>
              <a:t>wrap around glasses, </a:t>
            </a:r>
            <a:r>
              <a:rPr lang="en-US" sz="1600" dirty="0">
                <a:latin typeface="Century Schoolbook" panose="02040604050505020304" pitchFamily="18" charset="0"/>
              </a:rPr>
              <a:t>or full-face shield. </a:t>
            </a:r>
          </a:p>
          <a:p>
            <a:r>
              <a:rPr lang="en-US" sz="1600" dirty="0">
                <a:latin typeface="Century Schoolbook" panose="02040604050505020304" pitchFamily="18" charset="0"/>
              </a:rPr>
              <a:t>3. Sturdy footwear, leather </a:t>
            </a:r>
            <a:r>
              <a:rPr lang="en-US" sz="1600" dirty="0" smtClean="0">
                <a:latin typeface="Century Schoolbook" panose="02040604050505020304" pitchFamily="18" charset="0"/>
              </a:rPr>
              <a:t>boots, </a:t>
            </a:r>
            <a:r>
              <a:rPr lang="en-US" sz="1600" dirty="0">
                <a:latin typeface="Century Schoolbook" panose="02040604050505020304" pitchFamily="18" charset="0"/>
              </a:rPr>
              <a:t>or over-the-ankle shoes. </a:t>
            </a:r>
          </a:p>
          <a:p>
            <a:r>
              <a:rPr lang="en-US" sz="1600" dirty="0">
                <a:latin typeface="Century Schoolbook" panose="02040604050505020304" pitchFamily="18" charset="0"/>
              </a:rPr>
              <a:t>4. A long-sleeved shirt or jacket, long trousers, and full-fingered gloves or mittens designed for use on a motorcycle. </a:t>
            </a:r>
          </a:p>
          <a:p>
            <a:r>
              <a:rPr lang="en-US" sz="1600" dirty="0">
                <a:latin typeface="Century Schoolbook" panose="02040604050505020304" pitchFamily="18" charset="0"/>
              </a:rPr>
              <a:t>Riders are highly encouraged to select </a:t>
            </a:r>
            <a:r>
              <a:rPr lang="en-US" sz="1600" dirty="0" smtClean="0">
                <a:latin typeface="Century Schoolbook" panose="02040604050505020304" pitchFamily="18" charset="0"/>
              </a:rPr>
              <a:t>Personal </a:t>
            </a:r>
            <a:r>
              <a:rPr lang="en-US" sz="1600" dirty="0">
                <a:latin typeface="Century Schoolbook" panose="02040604050505020304" pitchFamily="18" charset="0"/>
              </a:rPr>
              <a:t>Protective </a:t>
            </a:r>
            <a:r>
              <a:rPr lang="en-US" sz="1600" dirty="0" smtClean="0">
                <a:latin typeface="Century Schoolbook" panose="02040604050505020304" pitchFamily="18" charset="0"/>
              </a:rPr>
              <a:t>Equipment (PPE) </a:t>
            </a:r>
            <a:r>
              <a:rPr lang="en-US" sz="1600" dirty="0">
                <a:latin typeface="Century Schoolbook" panose="02040604050505020304" pitchFamily="18" charset="0"/>
              </a:rPr>
              <a:t>that incorporates protective padding, fluorescent </a:t>
            </a:r>
            <a:r>
              <a:rPr lang="en-US" sz="1600" dirty="0" smtClean="0">
                <a:latin typeface="Century Schoolbook" panose="02040604050505020304" pitchFamily="18" charset="0"/>
              </a:rPr>
              <a:t>colors, </a:t>
            </a:r>
            <a:r>
              <a:rPr lang="en-US" sz="1600" dirty="0">
                <a:latin typeface="Century Schoolbook" panose="02040604050505020304" pitchFamily="18" charset="0"/>
              </a:rPr>
              <a:t>and retro-reflective material. </a:t>
            </a:r>
            <a:endParaRPr lang="en-US" sz="1600" dirty="0" smtClean="0">
              <a:latin typeface="Century Schoolbook" panose="02040604050505020304" pitchFamily="18" charset="0"/>
            </a:endParaRPr>
          </a:p>
          <a:p>
            <a:endParaRPr lang="en-US" sz="1600" dirty="0">
              <a:latin typeface="Century Schoolbook" panose="02040604050505020304" pitchFamily="18" charset="0"/>
            </a:endParaRPr>
          </a:p>
          <a:p>
            <a:r>
              <a:rPr lang="en-US" sz="1600" dirty="0">
                <a:latin typeface="Century Schoolbook" panose="02040604050505020304" pitchFamily="18" charset="0"/>
              </a:rPr>
              <a:t>PPE </a:t>
            </a:r>
            <a:r>
              <a:rPr lang="en-US" sz="1600" dirty="0" smtClean="0">
                <a:latin typeface="Century Schoolbook" panose="02040604050505020304" pitchFamily="18" charset="0"/>
              </a:rPr>
              <a:t>- </a:t>
            </a:r>
            <a:r>
              <a:rPr lang="en-US" sz="1600" dirty="0">
                <a:latin typeface="Century Schoolbook" panose="02040604050505020304" pitchFamily="18" charset="0"/>
              </a:rPr>
              <a:t>IT`S WORTH EVERY DIME, EVERY TIME! </a:t>
            </a:r>
          </a:p>
        </p:txBody>
      </p:sp>
    </p:spTree>
    <p:extLst>
      <p:ext uri="{BB962C8B-B14F-4D97-AF65-F5344CB8AC3E}">
        <p14:creationId xmlns:p14="http://schemas.microsoft.com/office/powerpoint/2010/main" val="80492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50" y="930494"/>
            <a:ext cx="6096000" cy="1077218"/>
          </a:xfrm>
          <a:prstGeom prst="rect">
            <a:avLst/>
          </a:prstGeom>
        </p:spPr>
        <p:txBody>
          <a:bodyPr wrap="square">
            <a:spAutoFit/>
          </a:bodyPr>
          <a:lstStyle/>
          <a:p>
            <a:r>
              <a:rPr lang="en-US" sz="1600" b="1" i="1" dirty="0" smtClean="0">
                <a:latin typeface="Century Schoolbook" panose="02040604050505020304" pitchFamily="18" charset="0"/>
              </a:rPr>
              <a:t>Make </a:t>
            </a:r>
            <a:r>
              <a:rPr lang="en-US" sz="1600" b="1" i="1" dirty="0">
                <a:latin typeface="Century Schoolbook" panose="02040604050505020304" pitchFamily="18" charset="0"/>
              </a:rPr>
              <a:t>motorcycle riding safety your top priority! </a:t>
            </a:r>
            <a:endParaRPr lang="en-US" sz="1600" b="1" i="1" dirty="0" smtClean="0">
              <a:latin typeface="Century Schoolbook" panose="02040604050505020304" pitchFamily="18" charset="0"/>
            </a:endParaRPr>
          </a:p>
          <a:p>
            <a:endParaRPr lang="en-US" sz="1600" dirty="0">
              <a:latin typeface="Century Schoolbook" panose="02040604050505020304" pitchFamily="18" charset="0"/>
            </a:endParaRPr>
          </a:p>
          <a:p>
            <a:r>
              <a:rPr lang="en-US" sz="1600" dirty="0" smtClean="0">
                <a:latin typeface="Century Schoolbook" panose="02040604050505020304" pitchFamily="18" charset="0"/>
              </a:rPr>
              <a:t>It’s </a:t>
            </a:r>
            <a:r>
              <a:rPr lang="en-US" sz="1600" dirty="0">
                <a:latin typeface="Century Schoolbook" panose="02040604050505020304" pitchFamily="18" charset="0"/>
              </a:rPr>
              <a:t>important to understand some basic motorcycle safety tips to make sure your next ride is a safe one. </a:t>
            </a:r>
          </a:p>
        </p:txBody>
      </p:sp>
      <p:sp>
        <p:nvSpPr>
          <p:cNvPr id="5" name="Rectangle 4"/>
          <p:cNvSpPr/>
          <p:nvPr/>
        </p:nvSpPr>
        <p:spPr>
          <a:xfrm>
            <a:off x="285750" y="2275790"/>
            <a:ext cx="6096000" cy="3354765"/>
          </a:xfrm>
          <a:prstGeom prst="rect">
            <a:avLst/>
          </a:prstGeom>
        </p:spPr>
        <p:txBody>
          <a:bodyPr>
            <a:spAutoFit/>
          </a:bodyPr>
          <a:lstStyle/>
          <a:p>
            <a:r>
              <a:rPr lang="en-US" b="1" dirty="0">
                <a:solidFill>
                  <a:srgbClr val="C9393B"/>
                </a:solidFill>
                <a:latin typeface="Century Schoolbook" panose="02040604050505020304" pitchFamily="18" charset="0"/>
              </a:rPr>
              <a:t>Follow these tips for safe riding: </a:t>
            </a:r>
            <a:endParaRPr lang="en-US" dirty="0">
              <a:solidFill>
                <a:srgbClr val="C9393B"/>
              </a:solidFill>
              <a:latin typeface="Century Schoolbook" panose="02040604050505020304" pitchFamily="18" charset="0"/>
            </a:endParaRPr>
          </a:p>
          <a:p>
            <a:r>
              <a:rPr lang="en-US" sz="1600" dirty="0">
                <a:latin typeface="Century Schoolbook" panose="02040604050505020304" pitchFamily="18" charset="0"/>
              </a:rPr>
              <a:t>Always wear a helmet with a face shield or protective eye wear. </a:t>
            </a:r>
          </a:p>
          <a:p>
            <a:r>
              <a:rPr lang="en-US" sz="1600" dirty="0">
                <a:latin typeface="Century Schoolbook" panose="02040604050505020304" pitchFamily="18" charset="0"/>
              </a:rPr>
              <a:t>Wearing a helmet is the best way to protect against severe head injuries. A motorcycle rider not wearing a helmet is five times more likely to sustain a critical head injury. </a:t>
            </a:r>
          </a:p>
          <a:p>
            <a:r>
              <a:rPr lang="en-US" b="1" dirty="0">
                <a:solidFill>
                  <a:srgbClr val="C9393B"/>
                </a:solidFill>
                <a:latin typeface="Century Schoolbook" panose="02040604050505020304" pitchFamily="18" charset="0"/>
              </a:rPr>
              <a:t>Wear appropriate gear. </a:t>
            </a:r>
            <a:endParaRPr lang="en-US" dirty="0">
              <a:solidFill>
                <a:srgbClr val="C9393B"/>
              </a:solidFill>
              <a:latin typeface="Century Schoolbook" panose="02040604050505020304" pitchFamily="18" charset="0"/>
            </a:endParaRPr>
          </a:p>
          <a:p>
            <a:r>
              <a:rPr lang="en-US" sz="1600" dirty="0">
                <a:latin typeface="Century Schoolbook" panose="02040604050505020304" pitchFamily="18" charset="0"/>
              </a:rPr>
              <a:t>Make sure to wear protective gear and clothing that will minimize the amount of injuries in case of an accident or a skid. Wearing leather clothing, boots with nonskid soles, and gloves can protect your body from severe injuries. Consider attaching reflective tape to your clothing to make it easier for other drivers to see you. </a:t>
            </a:r>
          </a:p>
        </p:txBody>
      </p:sp>
      <p:pic>
        <p:nvPicPr>
          <p:cNvPr id="17410" name="Picture 2" descr="F:\01- CATALINA\101 CRITICAL DAYS OF SUMMER\PNGs\Motorcycle Crossing Sign.H03.2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9950" y="-93663"/>
            <a:ext cx="6242050" cy="62420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452244" y="5630555"/>
            <a:ext cx="1593706"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 via Envato Elements</a:t>
            </a:r>
            <a:endParaRPr lang="en-US" sz="700" dirty="0">
              <a:latin typeface="Century Schoolbook" panose="02040604050505020304" pitchFamily="18" charset="0"/>
              <a:ea typeface="Microsoft YaHei UI" panose="020B0503020204020204" pitchFamily="34" charset="-122"/>
            </a:endParaRPr>
          </a:p>
        </p:txBody>
      </p:sp>
      <p:cxnSp>
        <p:nvCxnSpPr>
          <p:cNvPr id="7" name="Straight Connector 6">
            <a:extLst>
              <a:ext uri="{FF2B5EF4-FFF2-40B4-BE49-F238E27FC236}">
                <a16:creationId xmlns:a16="http://schemas.microsoft.com/office/drawing/2014/main" id="{C6E5D558-C928-4B21-8D00-C494C60BFB3B}"/>
              </a:ext>
            </a:extLst>
          </p:cNvPr>
          <p:cNvCxnSpPr>
            <a:cxnSpLocks/>
          </p:cNvCxnSpPr>
          <p:nvPr/>
        </p:nvCxnSpPr>
        <p:spPr>
          <a:xfrm>
            <a:off x="385934" y="1318962"/>
            <a:ext cx="5463833" cy="8287"/>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5750" y="554503"/>
            <a:ext cx="4945585" cy="461665"/>
          </a:xfrm>
          <a:prstGeom prst="rect">
            <a:avLst/>
          </a:prstGeom>
        </p:spPr>
        <p:txBody>
          <a:bodyPr wrap="none">
            <a:spAutoFit/>
          </a:bodyPr>
          <a:lstStyle/>
          <a:p>
            <a:r>
              <a:rPr lang="en-US" sz="2400" b="1" dirty="0" smtClean="0">
                <a:latin typeface="Century Schoolbook" panose="02040604050505020304" pitchFamily="18" charset="0"/>
              </a:rPr>
              <a:t>MOTORCYCLE </a:t>
            </a:r>
            <a:r>
              <a:rPr lang="en-US" sz="2400" b="1" dirty="0" smtClean="0">
                <a:solidFill>
                  <a:srgbClr val="C9393B"/>
                </a:solidFill>
                <a:latin typeface="Century Schoolbook" panose="02040604050505020304" pitchFamily="18" charset="0"/>
              </a:rPr>
              <a:t>SAFETY TIPS</a:t>
            </a:r>
            <a:endParaRPr lang="en-US" sz="2400" b="1" dirty="0">
              <a:solidFill>
                <a:srgbClr val="C9393B"/>
              </a:solidFill>
              <a:latin typeface="Century Schoolbook" panose="02040604050505020304" pitchFamily="18" charset="0"/>
            </a:endParaRPr>
          </a:p>
        </p:txBody>
      </p:sp>
    </p:spTree>
    <p:extLst>
      <p:ext uri="{BB962C8B-B14F-4D97-AF65-F5344CB8AC3E}">
        <p14:creationId xmlns:p14="http://schemas.microsoft.com/office/powerpoint/2010/main" val="84599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0" y="778638"/>
            <a:ext cx="6096000" cy="4770537"/>
          </a:xfrm>
          <a:prstGeom prst="rect">
            <a:avLst/>
          </a:prstGeom>
        </p:spPr>
        <p:txBody>
          <a:bodyPr>
            <a:spAutoFit/>
          </a:bodyPr>
          <a:lstStyle/>
          <a:p>
            <a:r>
              <a:rPr lang="en-US" sz="2000" b="1" dirty="0" smtClean="0">
                <a:solidFill>
                  <a:srgbClr val="C9393B"/>
                </a:solidFill>
                <a:latin typeface="Century Schoolbook" panose="02040604050505020304" pitchFamily="18" charset="0"/>
              </a:rPr>
              <a:t>Follow </a:t>
            </a:r>
            <a:r>
              <a:rPr lang="en-US" sz="2000" b="1" dirty="0">
                <a:solidFill>
                  <a:srgbClr val="C9393B"/>
                </a:solidFill>
                <a:latin typeface="Century Schoolbook" panose="02040604050505020304" pitchFamily="18" charset="0"/>
              </a:rPr>
              <a:t>traffic rules. </a:t>
            </a:r>
            <a:endParaRPr lang="en-US" sz="2000" dirty="0">
              <a:solidFill>
                <a:srgbClr val="C9393B"/>
              </a:solidFill>
              <a:latin typeface="Century Schoolbook" panose="02040604050505020304" pitchFamily="18" charset="0"/>
            </a:endParaRPr>
          </a:p>
          <a:p>
            <a:r>
              <a:rPr lang="en-US" sz="1600" dirty="0">
                <a:latin typeface="Century Schoolbook" panose="02040604050505020304" pitchFamily="18" charset="0"/>
              </a:rPr>
              <a:t>Obey the speed limit; the faster you go the longer it will take you to stop. Be aware of local traffic laws and rules of the </a:t>
            </a:r>
            <a:r>
              <a:rPr lang="en-US" sz="1600" dirty="0" smtClean="0">
                <a:latin typeface="Century Schoolbook" panose="02040604050505020304" pitchFamily="18" charset="0"/>
              </a:rPr>
              <a:t>road.</a:t>
            </a:r>
          </a:p>
          <a:p>
            <a:endParaRPr lang="en-US" sz="1600" dirty="0">
              <a:latin typeface="Century Schoolbook" panose="02040604050505020304" pitchFamily="18" charset="0"/>
            </a:endParaRPr>
          </a:p>
          <a:p>
            <a:r>
              <a:rPr lang="en-US" sz="2000" b="1" dirty="0">
                <a:solidFill>
                  <a:srgbClr val="C9393B"/>
                </a:solidFill>
                <a:latin typeface="Century Schoolbook" panose="02040604050505020304" pitchFamily="18" charset="0"/>
              </a:rPr>
              <a:t>Ride Defensively</a:t>
            </a:r>
            <a:endParaRPr lang="en-US" sz="2000" dirty="0">
              <a:solidFill>
                <a:srgbClr val="C9393B"/>
              </a:solidFill>
              <a:latin typeface="Century Schoolbook" panose="02040604050505020304" pitchFamily="18" charset="0"/>
            </a:endParaRPr>
          </a:p>
          <a:p>
            <a:r>
              <a:rPr lang="en-US" sz="1600" dirty="0">
                <a:latin typeface="Century Schoolbook" panose="02040604050505020304" pitchFamily="18" charset="0"/>
              </a:rPr>
              <a:t>Don’t assume that a driver can see you, as nearly two-thirds of all motorcycle accidents are caused by a driver violating a rider’s right of way. You should always ride with your headlights on; stay out of a driver’s blind spot; signal well in advance of any change in direction; and watch for turning vehicles</a:t>
            </a:r>
            <a:r>
              <a:rPr lang="en-US" sz="1600" dirty="0" smtClean="0">
                <a:latin typeface="Century Schoolbook" panose="02040604050505020304" pitchFamily="18" charset="0"/>
              </a:rPr>
              <a:t>.</a:t>
            </a:r>
          </a:p>
          <a:p>
            <a:endParaRPr lang="en-US" sz="1600" dirty="0">
              <a:latin typeface="Century Schoolbook" panose="02040604050505020304" pitchFamily="18" charset="0"/>
            </a:endParaRPr>
          </a:p>
          <a:p>
            <a:r>
              <a:rPr lang="en-US" sz="2000" b="1" dirty="0">
                <a:solidFill>
                  <a:srgbClr val="C9393B"/>
                </a:solidFill>
                <a:latin typeface="Century Schoolbook" panose="02040604050505020304" pitchFamily="18" charset="0"/>
              </a:rPr>
              <a:t>Keep your riding skills honed through education.</a:t>
            </a:r>
            <a:endParaRPr lang="en-US" sz="2000" dirty="0">
              <a:solidFill>
                <a:srgbClr val="C9393B"/>
              </a:solidFill>
              <a:latin typeface="Century Schoolbook" panose="02040604050505020304" pitchFamily="18" charset="0"/>
            </a:endParaRPr>
          </a:p>
          <a:p>
            <a:r>
              <a:rPr lang="en-US" sz="1600" dirty="0">
                <a:latin typeface="Century Schoolbook" panose="02040604050505020304" pitchFamily="18" charset="0"/>
              </a:rPr>
              <a:t>Complete a formal riding education program, get </a:t>
            </a:r>
            <a:r>
              <a:rPr lang="en-US" sz="1600" dirty="0" smtClean="0">
                <a:latin typeface="Century Schoolbook" panose="02040604050505020304" pitchFamily="18" charset="0"/>
              </a:rPr>
              <a:t>licensed, </a:t>
            </a:r>
            <a:r>
              <a:rPr lang="en-US" sz="1600" dirty="0">
                <a:latin typeface="Century Schoolbook" panose="02040604050505020304" pitchFamily="18" charset="0"/>
              </a:rPr>
              <a:t>and take riding courses from time to time to develop riding techniques and to sharpen your street-riding strategies. </a:t>
            </a:r>
          </a:p>
        </p:txBody>
      </p:sp>
      <p:sp>
        <p:nvSpPr>
          <p:cNvPr id="5" name="Rectangle 4"/>
          <p:cNvSpPr/>
          <p:nvPr/>
        </p:nvSpPr>
        <p:spPr>
          <a:xfrm>
            <a:off x="220897" y="407217"/>
            <a:ext cx="4549643" cy="430887"/>
          </a:xfrm>
          <a:prstGeom prst="rect">
            <a:avLst/>
          </a:prstGeom>
        </p:spPr>
        <p:txBody>
          <a:bodyPr wrap="none">
            <a:spAutoFit/>
          </a:bodyPr>
          <a:lstStyle/>
          <a:p>
            <a:r>
              <a:rPr lang="en-US" sz="2200" b="1" dirty="0" smtClean="0">
                <a:latin typeface="Century Schoolbook" panose="02040604050505020304" pitchFamily="18" charset="0"/>
              </a:rPr>
              <a:t>MOTORCYCLE </a:t>
            </a:r>
            <a:r>
              <a:rPr lang="en-US" sz="2200" b="1" dirty="0" smtClean="0">
                <a:solidFill>
                  <a:srgbClr val="C9393B"/>
                </a:solidFill>
                <a:latin typeface="Century Schoolbook" panose="02040604050505020304" pitchFamily="18" charset="0"/>
              </a:rPr>
              <a:t>SAFETY TIPS</a:t>
            </a:r>
            <a:endParaRPr lang="en-US" sz="2200" b="1" dirty="0">
              <a:solidFill>
                <a:srgbClr val="C9393B"/>
              </a:solidFill>
              <a:latin typeface="Century Schoolbook" panose="02040604050505020304" pitchFamily="18" charset="0"/>
            </a:endParaRPr>
          </a:p>
        </p:txBody>
      </p:sp>
      <p:cxnSp>
        <p:nvCxnSpPr>
          <p:cNvPr id="6" name="Straight Connector 5">
            <a:extLst>
              <a:ext uri="{FF2B5EF4-FFF2-40B4-BE49-F238E27FC236}">
                <a16:creationId xmlns:a16="http://schemas.microsoft.com/office/drawing/2014/main" id="{C6E5D558-C928-4B21-8D00-C494C60BFB3B}"/>
              </a:ext>
            </a:extLst>
          </p:cNvPr>
          <p:cNvCxnSpPr>
            <a:cxnSpLocks/>
          </p:cNvCxnSpPr>
          <p:nvPr/>
        </p:nvCxnSpPr>
        <p:spPr>
          <a:xfrm>
            <a:off x="318402" y="868882"/>
            <a:ext cx="4423813" cy="36553"/>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02" y="1008088"/>
            <a:ext cx="4423813" cy="4712598"/>
          </a:xfrm>
          <a:prstGeom prst="rect">
            <a:avLst/>
          </a:prstGeom>
        </p:spPr>
      </p:pic>
    </p:spTree>
    <p:extLst>
      <p:ext uri="{BB962C8B-B14F-4D97-AF65-F5344CB8AC3E}">
        <p14:creationId xmlns:p14="http://schemas.microsoft.com/office/powerpoint/2010/main" val="2794805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4873" y="1298871"/>
            <a:ext cx="3517525" cy="3908762"/>
          </a:xfrm>
          <a:prstGeom prst="rect">
            <a:avLst/>
          </a:prstGeom>
        </p:spPr>
        <p:txBody>
          <a:bodyPr wrap="square">
            <a:spAutoFit/>
          </a:bodyPr>
          <a:lstStyle/>
          <a:p>
            <a:r>
              <a:rPr lang="en-US" sz="2000" b="1" dirty="0">
                <a:solidFill>
                  <a:srgbClr val="C9393B"/>
                </a:solidFill>
                <a:latin typeface="Century Schoolbook" panose="02040604050505020304" pitchFamily="18" charset="0"/>
              </a:rPr>
              <a:t>Be awake and ride sober.</a:t>
            </a:r>
            <a:endParaRPr lang="en-US" sz="2000" dirty="0">
              <a:solidFill>
                <a:srgbClr val="C9393B"/>
              </a:solidFill>
              <a:latin typeface="Century Schoolbook" panose="02040604050505020304" pitchFamily="18" charset="0"/>
            </a:endParaRPr>
          </a:p>
          <a:p>
            <a:r>
              <a:rPr lang="en-US" sz="1600" dirty="0">
                <a:latin typeface="Century Schoolbook" panose="02040604050505020304" pitchFamily="18" charset="0"/>
              </a:rPr>
              <a:t>Don’t drink and ride, you could cause harm to yourself and others. Additionally, fatigue and drowsiness can impair your ability to react, so make sure that you are well rested when you hit the road.</a:t>
            </a:r>
          </a:p>
          <a:p>
            <a:r>
              <a:rPr lang="en-US" sz="2000" b="1" dirty="0">
                <a:solidFill>
                  <a:srgbClr val="C9393B"/>
                </a:solidFill>
                <a:latin typeface="Century Schoolbook" panose="02040604050505020304" pitchFamily="18" charset="0"/>
              </a:rPr>
              <a:t>Preparing To Ride</a:t>
            </a:r>
            <a:endParaRPr lang="en-US" sz="2000" dirty="0">
              <a:solidFill>
                <a:srgbClr val="C9393B"/>
              </a:solidFill>
              <a:latin typeface="Century Schoolbook" panose="02040604050505020304" pitchFamily="18" charset="0"/>
            </a:endParaRPr>
          </a:p>
          <a:p>
            <a:r>
              <a:rPr lang="en-US" sz="1600" dirty="0">
                <a:latin typeface="Century Schoolbook" panose="02040604050505020304" pitchFamily="18" charset="0"/>
              </a:rPr>
              <a:t>Making sure that your motorcycle is fit for the road is just as important as practicing safe riding. Should something be wrong with your motorcycle, it will be in your best interest to find out prior to hitting the road. </a:t>
            </a:r>
          </a:p>
        </p:txBody>
      </p:sp>
      <p:pic>
        <p:nvPicPr>
          <p:cNvPr id="5" name="Picture Placeholder 42">
            <a:extLst>
              <a:ext uri="{FF2B5EF4-FFF2-40B4-BE49-F238E27FC236}">
                <a16:creationId xmlns:a16="http://schemas.microsoft.com/office/drawing/2014/main" id="{B3FC030C-2D33-4DCF-BE75-2DD70D63B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110" y="1515073"/>
            <a:ext cx="5051115" cy="2859768"/>
          </a:xfrm>
          <a:prstGeom prst="rect">
            <a:avLst/>
          </a:prstGeom>
          <a:effectLst>
            <a:outerShdw blurRad="63500" sx="102000" sy="102000" algn="ctr" rotWithShape="0">
              <a:prstClr val="black">
                <a:alpha val="40000"/>
              </a:prstClr>
            </a:outerShdw>
          </a:effectLst>
        </p:spPr>
      </p:pic>
      <p:grpSp>
        <p:nvGrpSpPr>
          <p:cNvPr id="6" name="Group 5">
            <a:extLst>
              <a:ext uri="{FF2B5EF4-FFF2-40B4-BE49-F238E27FC236}">
                <a16:creationId xmlns:a16="http://schemas.microsoft.com/office/drawing/2014/main" id="{EC015A71-0E22-48BE-B395-6716B146148D}"/>
              </a:ext>
            </a:extLst>
          </p:cNvPr>
          <p:cNvGrpSpPr/>
          <p:nvPr/>
        </p:nvGrpSpPr>
        <p:grpSpPr>
          <a:xfrm>
            <a:off x="5196797" y="2922180"/>
            <a:ext cx="409161" cy="274320"/>
            <a:chOff x="6797736" y="4464884"/>
            <a:chExt cx="409161" cy="274320"/>
          </a:xfrm>
        </p:grpSpPr>
        <p:sp>
          <p:nvSpPr>
            <p:cNvPr id="7" name="Half Frame 6">
              <a:extLst>
                <a:ext uri="{FF2B5EF4-FFF2-40B4-BE49-F238E27FC236}">
                  <a16:creationId xmlns:a16="http://schemas.microsoft.com/office/drawing/2014/main" id="{4F51D32C-3B04-4714-9707-BC885BD71C9E}"/>
                </a:ext>
              </a:extLst>
            </p:cNvPr>
            <p:cNvSpPr/>
            <p:nvPr/>
          </p:nvSpPr>
          <p:spPr>
            <a:xfrm rot="8186651">
              <a:off x="6797736" y="4464884"/>
              <a:ext cx="274320" cy="274320"/>
            </a:xfrm>
            <a:prstGeom prst="halfFrame">
              <a:avLst>
                <a:gd name="adj1" fmla="val 16924"/>
                <a:gd name="adj2" fmla="val 17766"/>
              </a:avLst>
            </a:pr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tropolis" panose="00000500000000000000" pitchFamily="50" charset="0"/>
              </a:endParaRPr>
            </a:p>
          </p:txBody>
        </p:sp>
        <p:sp>
          <p:nvSpPr>
            <p:cNvPr id="8" name="Half Frame 7">
              <a:extLst>
                <a:ext uri="{FF2B5EF4-FFF2-40B4-BE49-F238E27FC236}">
                  <a16:creationId xmlns:a16="http://schemas.microsoft.com/office/drawing/2014/main" id="{6CF38F61-8F5E-4F46-A47B-980DD61BC28C}"/>
                </a:ext>
              </a:extLst>
            </p:cNvPr>
            <p:cNvSpPr/>
            <p:nvPr/>
          </p:nvSpPr>
          <p:spPr>
            <a:xfrm rot="8186651">
              <a:off x="6932577" y="4464884"/>
              <a:ext cx="274320" cy="274320"/>
            </a:xfrm>
            <a:prstGeom prst="halfFrame">
              <a:avLst>
                <a:gd name="adj1" fmla="val 16924"/>
                <a:gd name="adj2" fmla="val 17766"/>
              </a:avLst>
            </a:pr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tropolis" panose="00000500000000000000" pitchFamily="50" charset="0"/>
              </a:endParaRPr>
            </a:p>
          </p:txBody>
        </p:sp>
      </p:grpSp>
      <p:sp>
        <p:nvSpPr>
          <p:cNvPr id="9" name="Freeform: Shape 23">
            <a:extLst>
              <a:ext uri="{FF2B5EF4-FFF2-40B4-BE49-F238E27FC236}">
                <a16:creationId xmlns:a16="http://schemas.microsoft.com/office/drawing/2014/main" id="{3DAAECF9-3A09-4DFE-A3EE-C8BE6AB4B303}"/>
              </a:ext>
            </a:extLst>
          </p:cNvPr>
          <p:cNvSpPr/>
          <p:nvPr/>
        </p:nvSpPr>
        <p:spPr>
          <a:xfrm>
            <a:off x="6543269" y="910022"/>
            <a:ext cx="4080517" cy="4069871"/>
          </a:xfrm>
          <a:custGeom>
            <a:avLst/>
            <a:gdLst>
              <a:gd name="connsiteX0" fmla="*/ 0 w 3431762"/>
              <a:gd name="connsiteY0" fmla="*/ 0 h 2377440"/>
              <a:gd name="connsiteX1" fmla="*/ 3431762 w 3431762"/>
              <a:gd name="connsiteY1" fmla="*/ 0 h 2377440"/>
              <a:gd name="connsiteX2" fmla="*/ 3431762 w 3431762"/>
              <a:gd name="connsiteY2" fmla="*/ 2377440 h 2377440"/>
              <a:gd name="connsiteX3" fmla="*/ 0 w 3431762"/>
              <a:gd name="connsiteY3" fmla="*/ 2377440 h 2377440"/>
              <a:gd name="connsiteX4" fmla="*/ 0 w 3431762"/>
              <a:gd name="connsiteY4" fmla="*/ 2267198 h 2377440"/>
              <a:gd name="connsiteX5" fmla="*/ 3321520 w 3431762"/>
              <a:gd name="connsiteY5" fmla="*/ 2267198 h 2377440"/>
              <a:gd name="connsiteX6" fmla="*/ 3321520 w 3431762"/>
              <a:gd name="connsiteY6" fmla="*/ 110242 h 2377440"/>
              <a:gd name="connsiteX7" fmla="*/ 0 w 3431762"/>
              <a:gd name="connsiteY7" fmla="*/ 110242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1762" h="2377440">
                <a:moveTo>
                  <a:pt x="0" y="0"/>
                </a:moveTo>
                <a:lnTo>
                  <a:pt x="3431762" y="0"/>
                </a:lnTo>
                <a:lnTo>
                  <a:pt x="3431762" y="2377440"/>
                </a:lnTo>
                <a:lnTo>
                  <a:pt x="0" y="2377440"/>
                </a:lnTo>
                <a:lnTo>
                  <a:pt x="0" y="2267198"/>
                </a:lnTo>
                <a:lnTo>
                  <a:pt x="3321520" y="2267198"/>
                </a:lnTo>
                <a:lnTo>
                  <a:pt x="3321520" y="110242"/>
                </a:lnTo>
                <a:lnTo>
                  <a:pt x="0" y="110242"/>
                </a:lnTo>
                <a:close/>
              </a:path>
            </a:pathLst>
          </a:cu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Metropolis" panose="00000500000000000000" pitchFamily="50" charset="0"/>
            </a:endParaRPr>
          </a:p>
        </p:txBody>
      </p:sp>
      <p:sp>
        <p:nvSpPr>
          <p:cNvPr id="10" name="Rectangle 9">
            <a:extLst>
              <a:ext uri="{FF2B5EF4-FFF2-40B4-BE49-F238E27FC236}">
                <a16:creationId xmlns:a16="http://schemas.microsoft.com/office/drawing/2014/main" id="{1E0067BB-840C-4561-A211-97DCE5D83599}"/>
              </a:ext>
            </a:extLst>
          </p:cNvPr>
          <p:cNvSpPr/>
          <p:nvPr/>
        </p:nvSpPr>
        <p:spPr>
          <a:xfrm>
            <a:off x="8786311" y="2254469"/>
            <a:ext cx="1413441" cy="2682228"/>
          </a:xfrm>
          <a:prstGeom prst="rect">
            <a:avLst/>
          </a:prstGeom>
          <a:gradFill>
            <a:gsLst>
              <a:gs pos="0">
                <a:srgbClr val="FF4B4B">
                  <a:alpha val="50000"/>
                </a:srgbClr>
              </a:gs>
              <a:gs pos="100000">
                <a:srgbClr val="F70909">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etropolis" panose="00000500000000000000" pitchFamily="50" charset="0"/>
            </a:endParaRPr>
          </a:p>
        </p:txBody>
      </p:sp>
      <p:sp>
        <p:nvSpPr>
          <p:cNvPr id="11" name="Rectangle 10"/>
          <p:cNvSpPr/>
          <p:nvPr/>
        </p:nvSpPr>
        <p:spPr>
          <a:xfrm>
            <a:off x="10439711" y="5694514"/>
            <a:ext cx="1593706"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 via Envato Elements</a:t>
            </a:r>
            <a:endParaRPr lang="en-US" sz="700" dirty="0">
              <a:latin typeface="Century Schoolbook" panose="02040604050505020304" pitchFamily="18" charset="0"/>
              <a:ea typeface="Microsoft YaHei UI" panose="020B0503020204020204" pitchFamily="34" charset="-122"/>
            </a:endParaRPr>
          </a:p>
        </p:txBody>
      </p:sp>
      <p:sp>
        <p:nvSpPr>
          <p:cNvPr id="12" name="Rectangle 11"/>
          <p:cNvSpPr/>
          <p:nvPr/>
        </p:nvSpPr>
        <p:spPr>
          <a:xfrm>
            <a:off x="220897" y="407217"/>
            <a:ext cx="4945585" cy="461665"/>
          </a:xfrm>
          <a:prstGeom prst="rect">
            <a:avLst/>
          </a:prstGeom>
        </p:spPr>
        <p:txBody>
          <a:bodyPr wrap="none">
            <a:spAutoFit/>
          </a:bodyPr>
          <a:lstStyle/>
          <a:p>
            <a:r>
              <a:rPr lang="en-US" sz="2400" b="1" dirty="0" smtClean="0">
                <a:latin typeface="Century Schoolbook" panose="02040604050505020304" pitchFamily="18" charset="0"/>
              </a:rPr>
              <a:t>MOTORCYCLE </a:t>
            </a:r>
            <a:r>
              <a:rPr lang="en-US" sz="2400" b="1" dirty="0" smtClean="0">
                <a:solidFill>
                  <a:srgbClr val="C9393B"/>
                </a:solidFill>
                <a:latin typeface="Century Schoolbook" panose="02040604050505020304" pitchFamily="18" charset="0"/>
              </a:rPr>
              <a:t>SAFETY TIPS</a:t>
            </a:r>
            <a:endParaRPr lang="en-US" sz="2400" b="1" dirty="0">
              <a:solidFill>
                <a:srgbClr val="C9393B"/>
              </a:solidFill>
              <a:latin typeface="Century Schoolbook" panose="02040604050505020304" pitchFamily="18" charset="0"/>
            </a:endParaRPr>
          </a:p>
        </p:txBody>
      </p:sp>
      <p:cxnSp>
        <p:nvCxnSpPr>
          <p:cNvPr id="13" name="Straight Connector 12">
            <a:extLst>
              <a:ext uri="{FF2B5EF4-FFF2-40B4-BE49-F238E27FC236}">
                <a16:creationId xmlns:a16="http://schemas.microsoft.com/office/drawing/2014/main" id="{C6E5D558-C928-4B21-8D00-C494C60BFB3B}"/>
              </a:ext>
            </a:extLst>
          </p:cNvPr>
          <p:cNvCxnSpPr>
            <a:cxnSpLocks/>
          </p:cNvCxnSpPr>
          <p:nvPr/>
        </p:nvCxnSpPr>
        <p:spPr>
          <a:xfrm>
            <a:off x="318402" y="868882"/>
            <a:ext cx="4657010"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62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502" y="914500"/>
            <a:ext cx="11708525" cy="2677656"/>
          </a:xfrm>
          <a:prstGeom prst="rect">
            <a:avLst/>
          </a:prstGeom>
        </p:spPr>
        <p:txBody>
          <a:bodyPr wrap="square">
            <a:spAutoFit/>
          </a:bodyPr>
          <a:lstStyle/>
          <a:p>
            <a:r>
              <a:rPr lang="en-US" sz="1400" dirty="0">
                <a:latin typeface="Century Schoolbook" panose="02040604050505020304" pitchFamily="18" charset="0"/>
              </a:rPr>
              <a:t>To make sure that your motorcycle is in good working order, check the following:</a:t>
            </a:r>
          </a:p>
          <a:p>
            <a:endParaRPr lang="en-US" sz="1400" dirty="0">
              <a:latin typeface="Century Schoolbook" panose="02040604050505020304" pitchFamily="18" charset="0"/>
            </a:endParaRPr>
          </a:p>
          <a:p>
            <a:r>
              <a:rPr lang="en-US" sz="1400" b="1" dirty="0">
                <a:solidFill>
                  <a:srgbClr val="C9393B"/>
                </a:solidFill>
                <a:latin typeface="Century Schoolbook" panose="02040604050505020304" pitchFamily="18" charset="0"/>
              </a:rPr>
              <a:t>Tires: </a:t>
            </a:r>
            <a:r>
              <a:rPr lang="en-US" sz="1400" dirty="0">
                <a:latin typeface="Century Schoolbook" panose="02040604050505020304" pitchFamily="18" charset="0"/>
              </a:rPr>
              <a:t>Check for any cracks or bulges, or signs of wear in the treads (low tire pressure or any defects could cause a blowout)</a:t>
            </a:r>
          </a:p>
          <a:p>
            <a:r>
              <a:rPr lang="en-US" sz="1400" b="1" dirty="0">
                <a:solidFill>
                  <a:srgbClr val="C9393B"/>
                </a:solidFill>
                <a:latin typeface="Century Schoolbook" panose="02040604050505020304" pitchFamily="18" charset="0"/>
              </a:rPr>
              <a:t>Under the motorcycle: </a:t>
            </a:r>
            <a:r>
              <a:rPr lang="en-US" sz="1400" dirty="0">
                <a:latin typeface="Century Schoolbook" panose="02040604050505020304" pitchFamily="18" charset="0"/>
              </a:rPr>
              <a:t>Look for signs of oil or gas leaks</a:t>
            </a:r>
          </a:p>
          <a:p>
            <a:r>
              <a:rPr lang="en-US" sz="1400" b="1" dirty="0">
                <a:solidFill>
                  <a:srgbClr val="C9393B"/>
                </a:solidFill>
                <a:latin typeface="Century Schoolbook" panose="02040604050505020304" pitchFamily="18" charset="0"/>
              </a:rPr>
              <a:t>Headlight, taillight and signals: </a:t>
            </a:r>
            <a:r>
              <a:rPr lang="en-US" sz="1400" dirty="0">
                <a:latin typeface="Century Schoolbook" panose="02040604050505020304" pitchFamily="18" charset="0"/>
              </a:rPr>
              <a:t>Test for high and low beams (make sure that all lights are functioning)</a:t>
            </a:r>
          </a:p>
          <a:p>
            <a:r>
              <a:rPr lang="en-US" sz="1400" b="1" dirty="0">
                <a:solidFill>
                  <a:srgbClr val="C9393B"/>
                </a:solidFill>
                <a:latin typeface="Century Schoolbook" panose="02040604050505020304" pitchFamily="18" charset="0"/>
              </a:rPr>
              <a:t>Hydraulic and </a:t>
            </a:r>
            <a:r>
              <a:rPr lang="en-US" sz="1400" b="1" dirty="0" smtClean="0">
                <a:solidFill>
                  <a:srgbClr val="C9393B"/>
                </a:solidFill>
                <a:latin typeface="Century Schoolbook" panose="02040604050505020304" pitchFamily="18" charset="0"/>
              </a:rPr>
              <a:t>coolant </a:t>
            </a:r>
            <a:r>
              <a:rPr lang="en-US" sz="1400" b="1" dirty="0">
                <a:solidFill>
                  <a:srgbClr val="C9393B"/>
                </a:solidFill>
                <a:latin typeface="Century Schoolbook" panose="02040604050505020304" pitchFamily="18" charset="0"/>
              </a:rPr>
              <a:t>fluids: </a:t>
            </a:r>
            <a:r>
              <a:rPr lang="en-US" sz="1400" dirty="0">
                <a:latin typeface="Century Schoolbook" panose="02040604050505020304" pitchFamily="18" charset="0"/>
              </a:rPr>
              <a:t>Level should be checked weekly</a:t>
            </a:r>
          </a:p>
          <a:p>
            <a:endParaRPr lang="en-US" sz="1400" dirty="0" smtClean="0">
              <a:latin typeface="Century Schoolbook" panose="02040604050505020304" pitchFamily="18" charset="0"/>
            </a:endParaRPr>
          </a:p>
          <a:p>
            <a:r>
              <a:rPr lang="en-US" sz="1400" dirty="0" smtClean="0">
                <a:latin typeface="Century Schoolbook" panose="02040604050505020304" pitchFamily="18" charset="0"/>
              </a:rPr>
              <a:t>Once </a:t>
            </a:r>
            <a:r>
              <a:rPr lang="en-US" sz="1400" dirty="0">
                <a:latin typeface="Century Schoolbook" panose="02040604050505020304" pitchFamily="18" charset="0"/>
              </a:rPr>
              <a:t>you’ve mounted the motorcycle, complete the following checks:</a:t>
            </a:r>
          </a:p>
          <a:p>
            <a:r>
              <a:rPr lang="en-US" sz="1400" b="1" dirty="0">
                <a:solidFill>
                  <a:srgbClr val="C9393B"/>
                </a:solidFill>
                <a:latin typeface="Century Schoolbook" panose="02040604050505020304" pitchFamily="18" charset="0"/>
              </a:rPr>
              <a:t>Clutch and throttle: </a:t>
            </a:r>
            <a:r>
              <a:rPr lang="en-US" sz="1400" dirty="0">
                <a:latin typeface="Century Schoolbook" panose="02040604050505020304" pitchFamily="18" charset="0"/>
              </a:rPr>
              <a:t>Make sure they are working smoothly (throttle should snap back when released)</a:t>
            </a:r>
          </a:p>
          <a:p>
            <a:r>
              <a:rPr lang="en-US" sz="1400" b="1" dirty="0">
                <a:solidFill>
                  <a:srgbClr val="C9393B"/>
                </a:solidFill>
                <a:latin typeface="Century Schoolbook" panose="02040604050505020304" pitchFamily="18" charset="0"/>
              </a:rPr>
              <a:t>Mirrors: </a:t>
            </a:r>
            <a:r>
              <a:rPr lang="en-US" sz="1400" dirty="0">
                <a:latin typeface="Century Schoolbook" panose="02040604050505020304" pitchFamily="18" charset="0"/>
              </a:rPr>
              <a:t>Clean and adjust all mirrors to ensure sharpest viewing</a:t>
            </a:r>
          </a:p>
          <a:p>
            <a:r>
              <a:rPr lang="en-US" sz="1400" b="1" dirty="0">
                <a:solidFill>
                  <a:srgbClr val="C9393B"/>
                </a:solidFill>
                <a:latin typeface="Century Schoolbook" panose="02040604050505020304" pitchFamily="18" charset="0"/>
              </a:rPr>
              <a:t>Brakes: </a:t>
            </a:r>
            <a:r>
              <a:rPr lang="en-US" sz="1400" dirty="0">
                <a:latin typeface="Century Schoolbook" panose="02040604050505020304" pitchFamily="18" charset="0"/>
              </a:rPr>
              <a:t>Test front and rear brakes (each brake should feel firm and hold the motorcycle still when fully applied)</a:t>
            </a:r>
          </a:p>
          <a:p>
            <a:r>
              <a:rPr lang="en-US" sz="1400" b="1" dirty="0">
                <a:solidFill>
                  <a:srgbClr val="C9393B"/>
                </a:solidFill>
                <a:latin typeface="Century Schoolbook" panose="02040604050505020304" pitchFamily="18" charset="0"/>
              </a:rPr>
              <a:t>Horn: </a:t>
            </a:r>
            <a:r>
              <a:rPr lang="en-US" sz="1400" dirty="0">
                <a:latin typeface="Century Schoolbook" panose="02040604050505020304" pitchFamily="18" charset="0"/>
              </a:rPr>
              <a:t>Test the horn</a:t>
            </a:r>
          </a:p>
        </p:txBody>
      </p:sp>
      <p:pic>
        <p:nvPicPr>
          <p:cNvPr id="4" name="Picture Placeholder 40">
            <a:extLst>
              <a:ext uri="{FF2B5EF4-FFF2-40B4-BE49-F238E27FC236}">
                <a16:creationId xmlns:a16="http://schemas.microsoft.com/office/drawing/2014/main" id="{AC588EC3-22A7-4DA3-8ACD-E1CB4C0ABD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9" t="27433" r="259" b="44951"/>
          <a:stretch/>
        </p:blipFill>
        <p:spPr>
          <a:xfrm>
            <a:off x="0" y="3728811"/>
            <a:ext cx="12192000" cy="2313401"/>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6645E26A-1DCF-4FE2-A817-DFC7AB01118E}"/>
              </a:ext>
            </a:extLst>
          </p:cNvPr>
          <p:cNvSpPr/>
          <p:nvPr/>
        </p:nvSpPr>
        <p:spPr>
          <a:xfrm>
            <a:off x="4351025" y="3736427"/>
            <a:ext cx="3311015" cy="2270291"/>
          </a:xfrm>
          <a:prstGeom prst="rect">
            <a:avLst/>
          </a:prstGeom>
          <a:gradFill>
            <a:gsLst>
              <a:gs pos="0">
                <a:srgbClr val="FF4B4B">
                  <a:alpha val="50000"/>
                </a:srgbClr>
              </a:gs>
              <a:gs pos="100000">
                <a:srgbClr val="F70909">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etropolis" panose="00000500000000000000" pitchFamily="50" charset="0"/>
            </a:endParaRPr>
          </a:p>
        </p:txBody>
      </p:sp>
      <p:sp>
        <p:nvSpPr>
          <p:cNvPr id="6" name="Freeform: Shape 16">
            <a:extLst>
              <a:ext uri="{FF2B5EF4-FFF2-40B4-BE49-F238E27FC236}">
                <a16:creationId xmlns:a16="http://schemas.microsoft.com/office/drawing/2014/main" id="{CF01DB47-77B4-45E0-8198-424FDE714C45}"/>
              </a:ext>
            </a:extLst>
          </p:cNvPr>
          <p:cNvSpPr/>
          <p:nvPr/>
        </p:nvSpPr>
        <p:spPr>
          <a:xfrm>
            <a:off x="0" y="3728812"/>
            <a:ext cx="12223530" cy="2331148"/>
          </a:xfrm>
          <a:custGeom>
            <a:avLst/>
            <a:gdLst>
              <a:gd name="connsiteX0" fmla="*/ 5425225 w 5533620"/>
              <a:gd name="connsiteY0" fmla="*/ 0 h 3681107"/>
              <a:gd name="connsiteX1" fmla="*/ 5533620 w 5533620"/>
              <a:gd name="connsiteY1" fmla="*/ 0 h 3681107"/>
              <a:gd name="connsiteX2" fmla="*/ 5533620 w 5533620"/>
              <a:gd name="connsiteY2" fmla="*/ 3681107 h 3681107"/>
              <a:gd name="connsiteX3" fmla="*/ 0 w 5533620"/>
              <a:gd name="connsiteY3" fmla="*/ 3681107 h 3681107"/>
              <a:gd name="connsiteX4" fmla="*/ 0 w 5533620"/>
              <a:gd name="connsiteY4" fmla="*/ 3572712 h 3681107"/>
              <a:gd name="connsiteX5" fmla="*/ 5425225 w 5533620"/>
              <a:gd name="connsiteY5" fmla="*/ 3572712 h 36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3620" h="3681107">
                <a:moveTo>
                  <a:pt x="5425225" y="0"/>
                </a:moveTo>
                <a:lnTo>
                  <a:pt x="5533620" y="0"/>
                </a:lnTo>
                <a:lnTo>
                  <a:pt x="5533620" y="3681107"/>
                </a:lnTo>
                <a:lnTo>
                  <a:pt x="0" y="3681107"/>
                </a:lnTo>
                <a:lnTo>
                  <a:pt x="0" y="3572712"/>
                </a:lnTo>
                <a:lnTo>
                  <a:pt x="5425225" y="3572712"/>
                </a:lnTo>
                <a:close/>
              </a:path>
            </a:pathLst>
          </a:cu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Metropolis" panose="00000500000000000000" pitchFamily="50" charset="0"/>
            </a:endParaRPr>
          </a:p>
        </p:txBody>
      </p:sp>
      <p:sp>
        <p:nvSpPr>
          <p:cNvPr id="7" name="Rectangle 6"/>
          <p:cNvSpPr/>
          <p:nvPr/>
        </p:nvSpPr>
        <p:spPr>
          <a:xfrm>
            <a:off x="93070" y="5755864"/>
            <a:ext cx="1736373" cy="208647"/>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Image by Harvey Davidson Unsplash</a:t>
            </a:r>
            <a:endParaRPr lang="en-US" sz="700" dirty="0">
              <a:latin typeface="Century Schoolbook" panose="02040604050505020304" pitchFamily="18" charset="0"/>
              <a:ea typeface="Microsoft YaHei UI" panose="020B0503020204020204" pitchFamily="34" charset="-122"/>
            </a:endParaRPr>
          </a:p>
        </p:txBody>
      </p:sp>
      <p:cxnSp>
        <p:nvCxnSpPr>
          <p:cNvPr id="8" name="Straight Connector 7">
            <a:extLst>
              <a:ext uri="{FF2B5EF4-FFF2-40B4-BE49-F238E27FC236}">
                <a16:creationId xmlns:a16="http://schemas.microsoft.com/office/drawing/2014/main" id="{C6E5D558-C928-4B21-8D00-C494C60BFB3B}"/>
              </a:ext>
            </a:extLst>
          </p:cNvPr>
          <p:cNvCxnSpPr>
            <a:cxnSpLocks/>
          </p:cNvCxnSpPr>
          <p:nvPr/>
        </p:nvCxnSpPr>
        <p:spPr>
          <a:xfrm>
            <a:off x="318402" y="868882"/>
            <a:ext cx="4657010"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0897" y="407217"/>
            <a:ext cx="4945585" cy="461665"/>
          </a:xfrm>
          <a:prstGeom prst="rect">
            <a:avLst/>
          </a:prstGeom>
        </p:spPr>
        <p:txBody>
          <a:bodyPr wrap="none">
            <a:spAutoFit/>
          </a:bodyPr>
          <a:lstStyle/>
          <a:p>
            <a:r>
              <a:rPr lang="en-US" sz="2400" b="1" dirty="0" smtClean="0">
                <a:latin typeface="Century Schoolbook" panose="02040604050505020304" pitchFamily="18" charset="0"/>
              </a:rPr>
              <a:t>MOTORCYCLE </a:t>
            </a:r>
            <a:r>
              <a:rPr lang="en-US" sz="2400" b="1" dirty="0" smtClean="0">
                <a:solidFill>
                  <a:srgbClr val="C9393B"/>
                </a:solidFill>
                <a:latin typeface="Century Schoolbook" panose="02040604050505020304" pitchFamily="18" charset="0"/>
              </a:rPr>
              <a:t>SAFETY TIPS</a:t>
            </a:r>
            <a:endParaRPr lang="en-US" sz="2400" b="1" dirty="0">
              <a:solidFill>
                <a:srgbClr val="C9393B"/>
              </a:solidFill>
              <a:latin typeface="Century Schoolbook" panose="02040604050505020304" pitchFamily="18" charset="0"/>
            </a:endParaRPr>
          </a:p>
        </p:txBody>
      </p:sp>
    </p:spTree>
    <p:extLst>
      <p:ext uri="{BB962C8B-B14F-4D97-AF65-F5344CB8AC3E}">
        <p14:creationId xmlns:p14="http://schemas.microsoft.com/office/powerpoint/2010/main" val="280711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B6140-38F9-4C4F-8F19-C34E32DB83C0}"/>
              </a:ext>
            </a:extLst>
          </p:cNvPr>
          <p:cNvSpPr/>
          <p:nvPr/>
        </p:nvSpPr>
        <p:spPr>
          <a:xfrm>
            <a:off x="5040139" y="2328504"/>
            <a:ext cx="6692682" cy="3046988"/>
          </a:xfrm>
          <a:prstGeom prst="rect">
            <a:avLst/>
          </a:prstGeom>
        </p:spPr>
        <p:txBody>
          <a:bodyPr wrap="square">
            <a:spAutoFit/>
          </a:bodyPr>
          <a:lstStyle/>
          <a:p>
            <a:r>
              <a:rPr lang="en-US" sz="1600" b="1" dirty="0" smtClean="0">
                <a:latin typeface="Century Schoolbook" panose="02040604050505020304" pitchFamily="18" charset="0"/>
              </a:rPr>
              <a:t>In 2018, 24 personnel were killed </a:t>
            </a:r>
            <a:r>
              <a:rPr lang="en-US" sz="1600" dirty="0">
                <a:latin typeface="Century Schoolbook" panose="02040604050505020304" pitchFamily="18" charset="0"/>
              </a:rPr>
              <a:t>crossing a street or walking too near a roadway. </a:t>
            </a:r>
          </a:p>
          <a:p>
            <a:r>
              <a:rPr lang="en-US" sz="1600" b="1" dirty="0" smtClean="0">
                <a:latin typeface="Century Schoolbook" panose="02040604050505020304" pitchFamily="18" charset="0"/>
              </a:rPr>
              <a:t>Three </a:t>
            </a:r>
            <a:r>
              <a:rPr lang="en-US" sz="1600" b="1" dirty="0">
                <a:latin typeface="Century Schoolbook" panose="02040604050505020304" pitchFamily="18" charset="0"/>
              </a:rPr>
              <a:t>were </a:t>
            </a:r>
            <a:r>
              <a:rPr lang="en-US" sz="1600" dirty="0">
                <a:latin typeface="Century Schoolbook" panose="02040604050505020304" pitchFamily="18" charset="0"/>
              </a:rPr>
              <a:t>intoxicated. </a:t>
            </a:r>
          </a:p>
          <a:p>
            <a:r>
              <a:rPr lang="en-US" sz="1600" b="1" dirty="0" smtClean="0">
                <a:latin typeface="Century Schoolbook" panose="02040604050505020304" pitchFamily="18" charset="0"/>
              </a:rPr>
              <a:t>Three </a:t>
            </a:r>
            <a:r>
              <a:rPr lang="en-US" sz="1600" b="1" dirty="0">
                <a:latin typeface="Century Schoolbook" panose="02040604050505020304" pitchFamily="18" charset="0"/>
              </a:rPr>
              <a:t>Sailors </a:t>
            </a:r>
            <a:r>
              <a:rPr lang="en-US" sz="1600" dirty="0">
                <a:latin typeface="Century Schoolbook" panose="02040604050505020304" pitchFamily="18" charset="0"/>
              </a:rPr>
              <a:t>were killed in the </a:t>
            </a:r>
            <a:r>
              <a:rPr lang="en-US" sz="1600" dirty="0" smtClean="0">
                <a:latin typeface="Century Schoolbook" panose="02040604050505020304" pitchFamily="18" charset="0"/>
              </a:rPr>
              <a:t>vicinity </a:t>
            </a:r>
            <a:r>
              <a:rPr lang="en-US" sz="1600" dirty="0">
                <a:latin typeface="Century Schoolbook" panose="02040604050505020304" pitchFamily="18" charset="0"/>
              </a:rPr>
              <a:t>of a fender bender or disabled vehicle. </a:t>
            </a:r>
            <a:endParaRPr lang="en-US" sz="1600" dirty="0" smtClean="0">
              <a:latin typeface="Century Schoolbook" panose="02040604050505020304" pitchFamily="18" charset="0"/>
            </a:endParaRPr>
          </a:p>
          <a:p>
            <a:endParaRPr lang="en-US" sz="1600" dirty="0">
              <a:latin typeface="Century Schoolbook" panose="02040604050505020304" pitchFamily="18" charset="0"/>
            </a:endParaRPr>
          </a:p>
          <a:p>
            <a:pPr marL="285750" indent="-285750">
              <a:buFont typeface="Arial" panose="020B0604020202020204" pitchFamily="34" charset="0"/>
              <a:buChar char="•"/>
            </a:pPr>
            <a:r>
              <a:rPr lang="en-US" sz="1600" dirty="0">
                <a:latin typeface="Century Schoolbook" panose="02040604050505020304" pitchFamily="18" charset="0"/>
              </a:rPr>
              <a:t>See and be seen. </a:t>
            </a:r>
          </a:p>
          <a:p>
            <a:pPr marL="285750" indent="-285750">
              <a:buFont typeface="Arial" panose="020B0604020202020204" pitchFamily="34" charset="0"/>
              <a:buChar char="•"/>
            </a:pPr>
            <a:r>
              <a:rPr lang="en-US" sz="1600" dirty="0">
                <a:latin typeface="Century Schoolbook" panose="02040604050505020304" pitchFamily="18" charset="0"/>
              </a:rPr>
              <a:t>Use the crosswalk. </a:t>
            </a:r>
          </a:p>
          <a:p>
            <a:pPr marL="285750" indent="-285750">
              <a:buFont typeface="Arial" panose="020B0604020202020204" pitchFamily="34" charset="0"/>
              <a:buChar char="•"/>
            </a:pPr>
            <a:r>
              <a:rPr lang="en-US" sz="1600" dirty="0">
                <a:latin typeface="Century Schoolbook" panose="02040604050505020304" pitchFamily="18" charset="0"/>
              </a:rPr>
              <a:t>Use all your senses when near an area with moving vehicles. </a:t>
            </a:r>
          </a:p>
          <a:p>
            <a:pPr marL="285750" indent="-285750">
              <a:buFont typeface="Arial" panose="020B0604020202020204" pitchFamily="34" charset="0"/>
              <a:buChar char="•"/>
            </a:pPr>
            <a:r>
              <a:rPr lang="en-US" sz="1600" dirty="0">
                <a:latin typeface="Century Schoolbook" panose="02040604050505020304" pitchFamily="18" charset="0"/>
              </a:rPr>
              <a:t>Look left, </a:t>
            </a:r>
            <a:r>
              <a:rPr lang="en-US" sz="1600" dirty="0" smtClean="0">
                <a:latin typeface="Century Schoolbook" panose="02040604050505020304" pitchFamily="18" charset="0"/>
              </a:rPr>
              <a:t>right, </a:t>
            </a:r>
            <a:r>
              <a:rPr lang="en-US" sz="1600" dirty="0">
                <a:latin typeface="Century Schoolbook" panose="02040604050505020304" pitchFamily="18" charset="0"/>
              </a:rPr>
              <a:t>and then left again. </a:t>
            </a:r>
          </a:p>
          <a:p>
            <a:pPr marL="285750" indent="-285750">
              <a:buFont typeface="Arial" panose="020B0604020202020204" pitchFamily="34" charset="0"/>
              <a:buChar char="•"/>
            </a:pPr>
            <a:r>
              <a:rPr lang="en-US" sz="1600" dirty="0">
                <a:latin typeface="Century Schoolbook" panose="02040604050505020304" pitchFamily="18" charset="0"/>
              </a:rPr>
              <a:t>Avoid walking when impaired by alcohol. </a:t>
            </a:r>
          </a:p>
          <a:p>
            <a:pPr marL="285750" indent="-285750">
              <a:buFont typeface="Arial" panose="020B0604020202020204" pitchFamily="34" charset="0"/>
              <a:buChar char="•"/>
            </a:pPr>
            <a:r>
              <a:rPr lang="en-US" sz="1600" dirty="0" smtClean="0">
                <a:latin typeface="Century Schoolbook" panose="02040604050505020304" pitchFamily="18" charset="0"/>
              </a:rPr>
              <a:t>It </a:t>
            </a:r>
            <a:r>
              <a:rPr lang="en-US" sz="1600" dirty="0">
                <a:latin typeface="Century Schoolbook" panose="02040604050505020304" pitchFamily="18" charset="0"/>
              </a:rPr>
              <a:t>goes without saying: Obey ALL traffic laws. </a:t>
            </a:r>
          </a:p>
        </p:txBody>
      </p:sp>
      <p:sp>
        <p:nvSpPr>
          <p:cNvPr id="8" name="Rectangle 7">
            <a:extLst>
              <a:ext uri="{FF2B5EF4-FFF2-40B4-BE49-F238E27FC236}">
                <a16:creationId xmlns:a16="http://schemas.microsoft.com/office/drawing/2014/main" id="{35646153-AD1F-4452-9297-C9F0E10D8E4F}"/>
              </a:ext>
            </a:extLst>
          </p:cNvPr>
          <p:cNvSpPr/>
          <p:nvPr/>
        </p:nvSpPr>
        <p:spPr>
          <a:xfrm>
            <a:off x="5040139" y="1296365"/>
            <a:ext cx="5724644" cy="646331"/>
          </a:xfrm>
          <a:prstGeom prst="rect">
            <a:avLst/>
          </a:prstGeom>
        </p:spPr>
        <p:txBody>
          <a:bodyPr wrap="none">
            <a:spAutoFit/>
          </a:bodyPr>
          <a:lstStyle/>
          <a:p>
            <a:r>
              <a:rPr lang="en-US" sz="3600" b="1" dirty="0" smtClean="0">
                <a:latin typeface="Century Schoolbook" panose="02040604050505020304" pitchFamily="18" charset="0"/>
              </a:rPr>
              <a:t>PEDESTRIAN</a:t>
            </a:r>
            <a:r>
              <a:rPr lang="en-US" sz="3600" b="1" dirty="0" smtClean="0">
                <a:solidFill>
                  <a:srgbClr val="C9393B"/>
                </a:solidFill>
                <a:latin typeface="Century Schoolbook" panose="02040604050505020304" pitchFamily="18" charset="0"/>
              </a:rPr>
              <a:t> SAFETY</a:t>
            </a:r>
            <a:endParaRPr lang="en-US" sz="3600" b="1" dirty="0">
              <a:latin typeface="Century Schoolbook" panose="02040604050505020304" pitchFamily="18" charset="0"/>
            </a:endParaRPr>
          </a:p>
        </p:txBody>
      </p:sp>
      <p:cxnSp>
        <p:nvCxnSpPr>
          <p:cNvPr id="9" name="Straight Connector 8">
            <a:extLst>
              <a:ext uri="{FF2B5EF4-FFF2-40B4-BE49-F238E27FC236}">
                <a16:creationId xmlns:a16="http://schemas.microsoft.com/office/drawing/2014/main" id="{717CF4DF-0446-41B5-B0F3-4BF5BD09DE86}"/>
              </a:ext>
            </a:extLst>
          </p:cNvPr>
          <p:cNvCxnSpPr>
            <a:cxnSpLocks/>
          </p:cNvCxnSpPr>
          <p:nvPr/>
        </p:nvCxnSpPr>
        <p:spPr>
          <a:xfrm>
            <a:off x="5116203" y="1942696"/>
            <a:ext cx="6616618"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pic>
        <p:nvPicPr>
          <p:cNvPr id="17" name="Picture Placeholder 16">
            <a:extLst>
              <a:ext uri="{FF2B5EF4-FFF2-40B4-BE49-F238E27FC236}">
                <a16:creationId xmlns:a16="http://schemas.microsoft.com/office/drawing/2014/main" id="{9B97A037-E21A-4CCD-85E2-89E3BD4FFC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352550" y="-880294"/>
            <a:ext cx="8077200" cy="7928794"/>
          </a:xfrm>
        </p:spPr>
      </p:pic>
    </p:spTree>
    <p:extLst>
      <p:ext uri="{BB962C8B-B14F-4D97-AF65-F5344CB8AC3E}">
        <p14:creationId xmlns:p14="http://schemas.microsoft.com/office/powerpoint/2010/main" val="100884448"/>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01- CATALINA\101 CRITICAL DAYS OF SUMMER\Photos\101 Critical Days of Summer- Updated Dec 23, 201922.png"/>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14108" b="25815"/>
          <a:stretch/>
        </p:blipFill>
        <p:spPr bwMode="auto">
          <a:xfrm>
            <a:off x="0" y="0"/>
            <a:ext cx="7543800" cy="60158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41217" y="2500097"/>
            <a:ext cx="3604093" cy="1015663"/>
          </a:xfrm>
          <a:prstGeom prst="rect">
            <a:avLst/>
          </a:prstGeom>
        </p:spPr>
        <p:txBody>
          <a:bodyPr wrap="square">
            <a:spAutoFit/>
          </a:bodyPr>
          <a:lstStyle/>
          <a:p>
            <a:pPr algn="ctr"/>
            <a:r>
              <a:rPr lang="en-US" sz="2000" dirty="0">
                <a:latin typeface="Century Schoolbook" panose="02040604050505020304" pitchFamily="18" charset="0"/>
              </a:rPr>
              <a:t>Each year an average of </a:t>
            </a:r>
            <a:r>
              <a:rPr lang="en-US" sz="2000" b="1" dirty="0">
                <a:solidFill>
                  <a:srgbClr val="C9393B"/>
                </a:solidFill>
                <a:latin typeface="Century Schoolbook" panose="02040604050505020304" pitchFamily="18" charset="0"/>
              </a:rPr>
              <a:t>8,900 home fires </a:t>
            </a:r>
            <a:r>
              <a:rPr lang="en-US" sz="2000" dirty="0">
                <a:latin typeface="Century Schoolbook" panose="02040604050505020304" pitchFamily="18" charset="0"/>
              </a:rPr>
              <a:t>are caused by grilling. </a:t>
            </a:r>
          </a:p>
        </p:txBody>
      </p:sp>
    </p:spTree>
    <p:extLst>
      <p:ext uri="{BB962C8B-B14F-4D97-AF65-F5344CB8AC3E}">
        <p14:creationId xmlns:p14="http://schemas.microsoft.com/office/powerpoint/2010/main" val="14565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A39E27C-6E56-436A-B822-A4BD256A348F}"/>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109168" y="645942"/>
            <a:ext cx="3653901" cy="4871867"/>
          </a:xfrm>
        </p:spPr>
      </p:pic>
      <p:sp>
        <p:nvSpPr>
          <p:cNvPr id="3" name="Rectangle 2">
            <a:extLst>
              <a:ext uri="{FF2B5EF4-FFF2-40B4-BE49-F238E27FC236}">
                <a16:creationId xmlns:a16="http://schemas.microsoft.com/office/drawing/2014/main" id="{FAFC418B-FA1C-4319-BAD4-1AE5235CAD51}"/>
              </a:ext>
            </a:extLst>
          </p:cNvPr>
          <p:cNvSpPr/>
          <p:nvPr/>
        </p:nvSpPr>
        <p:spPr>
          <a:xfrm>
            <a:off x="5247163" y="415552"/>
            <a:ext cx="6702476" cy="584775"/>
          </a:xfrm>
          <a:prstGeom prst="rect">
            <a:avLst/>
          </a:prstGeom>
        </p:spPr>
        <p:txBody>
          <a:bodyPr wrap="none">
            <a:spAutoFit/>
          </a:bodyPr>
          <a:lstStyle/>
          <a:p>
            <a:r>
              <a:rPr lang="en-US" sz="3200" b="1" dirty="0" smtClean="0">
                <a:latin typeface="Century Schoolbook" panose="02040604050505020304" pitchFamily="18" charset="0"/>
              </a:rPr>
              <a:t>Alcohol and Water Recreation </a:t>
            </a:r>
            <a:endParaRPr lang="en-US" sz="3200" b="1" dirty="0">
              <a:solidFill>
                <a:srgbClr val="F70909"/>
              </a:solidFill>
              <a:latin typeface="Century Schoolbook" panose="02040604050505020304" pitchFamily="18" charset="0"/>
            </a:endParaRPr>
          </a:p>
        </p:txBody>
      </p:sp>
      <p:cxnSp>
        <p:nvCxnSpPr>
          <p:cNvPr id="4" name="Straight Connector 3">
            <a:extLst>
              <a:ext uri="{FF2B5EF4-FFF2-40B4-BE49-F238E27FC236}">
                <a16:creationId xmlns:a16="http://schemas.microsoft.com/office/drawing/2014/main" id="{CBADFCC3-CDEA-4F70-97C6-431A2836C891}"/>
              </a:ext>
            </a:extLst>
          </p:cNvPr>
          <p:cNvCxnSpPr>
            <a:cxnSpLocks/>
          </p:cNvCxnSpPr>
          <p:nvPr/>
        </p:nvCxnSpPr>
        <p:spPr>
          <a:xfrm flipV="1">
            <a:off x="5369859" y="984732"/>
            <a:ext cx="6266329" cy="15595"/>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74AFF45-1D20-4599-BBE5-9CD02546848B}"/>
              </a:ext>
            </a:extLst>
          </p:cNvPr>
          <p:cNvSpPr/>
          <p:nvPr/>
        </p:nvSpPr>
        <p:spPr>
          <a:xfrm>
            <a:off x="5795140" y="1189534"/>
            <a:ext cx="5391021" cy="1384995"/>
          </a:xfrm>
          <a:prstGeom prst="rect">
            <a:avLst/>
          </a:prstGeom>
          <a:solidFill>
            <a:schemeClr val="bg1"/>
          </a:solidFill>
        </p:spPr>
        <p:txBody>
          <a:bodyPr wrap="square">
            <a:spAutoFit/>
          </a:bodyPr>
          <a:lstStyle/>
          <a:p>
            <a:pPr>
              <a:lnSpc>
                <a:spcPct val="120000"/>
              </a:lnSpc>
            </a:pPr>
            <a:r>
              <a:rPr lang="en-US" sz="1400" dirty="0">
                <a:latin typeface="Century Schoolbook" panose="02040604050505020304" pitchFamily="18" charset="0"/>
                <a:ea typeface="Microsoft YaHei UI" panose="020B0503020204020204" pitchFamily="34" charset="-122"/>
              </a:rPr>
              <a:t>From </a:t>
            </a:r>
            <a:r>
              <a:rPr lang="en-US" sz="1400" dirty="0" smtClean="0">
                <a:latin typeface="Century Schoolbook" panose="02040604050505020304" pitchFamily="18" charset="0"/>
                <a:ea typeface="Microsoft YaHei UI" panose="020B0503020204020204" pitchFamily="34" charset="-122"/>
              </a:rPr>
              <a:t>FY15-FY19, </a:t>
            </a:r>
            <a:r>
              <a:rPr lang="en-US" sz="1400" dirty="0">
                <a:latin typeface="Century Schoolbook" panose="02040604050505020304" pitchFamily="18" charset="0"/>
                <a:ea typeface="Microsoft YaHei UI" panose="020B0503020204020204" pitchFamily="34" charset="-122"/>
              </a:rPr>
              <a:t>there were </a:t>
            </a:r>
            <a:r>
              <a:rPr lang="en-US" sz="1400" dirty="0" smtClean="0">
                <a:latin typeface="Century Schoolbook" panose="02040604050505020304" pitchFamily="18" charset="0"/>
                <a:ea typeface="Microsoft YaHei UI" panose="020B0503020204020204" pitchFamily="34" charset="-122"/>
              </a:rPr>
              <a:t>79 </a:t>
            </a:r>
            <a:r>
              <a:rPr lang="en-US" sz="1400" dirty="0">
                <a:latin typeface="Century Schoolbook" panose="02040604050505020304" pitchFamily="18" charset="0"/>
                <a:ea typeface="Microsoft YaHei UI" panose="020B0503020204020204" pitchFamily="34" charset="-122"/>
              </a:rPr>
              <a:t>off-duty </a:t>
            </a:r>
            <a:r>
              <a:rPr lang="en-US" sz="1400" dirty="0" smtClean="0">
                <a:latin typeface="Century Schoolbook" panose="02040604050505020304" pitchFamily="18" charset="0"/>
                <a:ea typeface="Microsoft YaHei UI" panose="020B0503020204020204" pitchFamily="34" charset="-122"/>
              </a:rPr>
              <a:t>Navy and 75 off-duty  USMC cases </a:t>
            </a:r>
            <a:r>
              <a:rPr lang="en-US" sz="1400" dirty="0">
                <a:latin typeface="Century Schoolbook" panose="02040604050505020304" pitchFamily="18" charset="0"/>
                <a:ea typeface="Microsoft YaHei UI" panose="020B0503020204020204" pitchFamily="34" charset="-122"/>
              </a:rPr>
              <a:t>where alcohol was a contributing factor to the mishap. Impaired Judgment + Poor vision + </a:t>
            </a:r>
            <a:r>
              <a:rPr lang="en-US" sz="1400" dirty="0" smtClean="0">
                <a:latin typeface="Century Schoolbook" panose="02040604050505020304" pitchFamily="18" charset="0"/>
                <a:ea typeface="Microsoft YaHei UI" panose="020B0503020204020204" pitchFamily="34" charset="-122"/>
              </a:rPr>
              <a:t>Delayed or Slow </a:t>
            </a:r>
            <a:r>
              <a:rPr lang="en-US" sz="1400" dirty="0">
                <a:latin typeface="Century Schoolbook" panose="02040604050505020304" pitchFamily="18" charset="0"/>
                <a:ea typeface="Microsoft YaHei UI" panose="020B0503020204020204" pitchFamily="34" charset="-122"/>
              </a:rPr>
              <a:t>Reaction Time = MISHAP</a:t>
            </a:r>
            <a:r>
              <a:rPr lang="en-US" sz="1400" dirty="0" smtClean="0">
                <a:latin typeface="Century Schoolbook" panose="02040604050505020304" pitchFamily="18" charset="0"/>
                <a:ea typeface="Microsoft YaHei UI" panose="020B0503020204020204" pitchFamily="34" charset="-122"/>
              </a:rPr>
              <a:t>. </a:t>
            </a:r>
            <a:r>
              <a:rPr lang="en-US" sz="1400" dirty="0">
                <a:latin typeface="Century Schoolbook" panose="02040604050505020304" pitchFamily="18" charset="0"/>
                <a:ea typeface="Microsoft YaHei UI" panose="020B0503020204020204" pitchFamily="34" charset="-122"/>
              </a:rPr>
              <a:t> </a:t>
            </a:r>
            <a:r>
              <a:rPr lang="en-US" sz="1400" dirty="0" smtClean="0">
                <a:latin typeface="Century Schoolbook" panose="02040604050505020304" pitchFamily="18" charset="0"/>
                <a:ea typeface="Microsoft YaHei UI" panose="020B0503020204020204" pitchFamily="34" charset="-122"/>
              </a:rPr>
              <a:t>In FY19 alone, there were 22 Navy and 11 USMC cases.  </a:t>
            </a:r>
            <a:endParaRPr lang="en-US" sz="1400" dirty="0">
              <a:solidFill>
                <a:srgbClr val="FF0000"/>
              </a:solidFill>
              <a:latin typeface="Century Schoolbook" panose="02040604050505020304" pitchFamily="18" charset="0"/>
              <a:ea typeface="Microsoft YaHei UI" panose="020B0503020204020204" pitchFamily="34" charset="-122"/>
            </a:endParaRPr>
          </a:p>
        </p:txBody>
      </p:sp>
      <p:sp>
        <p:nvSpPr>
          <p:cNvPr id="7" name="Rectangle 6">
            <a:extLst>
              <a:ext uri="{FF2B5EF4-FFF2-40B4-BE49-F238E27FC236}">
                <a16:creationId xmlns:a16="http://schemas.microsoft.com/office/drawing/2014/main" id="{417EE651-3F7E-40AA-A156-0A6D1679D4C2}"/>
              </a:ext>
            </a:extLst>
          </p:cNvPr>
          <p:cNvSpPr/>
          <p:nvPr/>
        </p:nvSpPr>
        <p:spPr>
          <a:xfrm>
            <a:off x="5757468" y="3139036"/>
            <a:ext cx="5391021" cy="2197525"/>
          </a:xfrm>
          <a:prstGeom prst="rect">
            <a:avLst/>
          </a:prstGeom>
        </p:spPr>
        <p:txBody>
          <a:bodyPr wrap="square">
            <a:spAutoFit/>
          </a:bodyPr>
          <a:lstStyle/>
          <a:p>
            <a:pPr>
              <a:lnSpc>
                <a:spcPct val="120000"/>
              </a:lnSpc>
              <a:spcBef>
                <a:spcPts val="600"/>
              </a:spcBef>
            </a:pPr>
            <a:r>
              <a:rPr lang="en-US" sz="1200" dirty="0" smtClean="0">
                <a:latin typeface="Century Schoolbook" panose="02040604050505020304" pitchFamily="18" charset="0"/>
                <a:ea typeface="Microsoft YaHei UI" panose="020B0503020204020204" pitchFamily="34" charset="-122"/>
              </a:rPr>
              <a:t>The CDC reports that alcohol is involved in 70% of deaths related to water recreation. It’s not a risk worth taking!</a:t>
            </a:r>
            <a:endParaRPr lang="en-US" sz="1200" dirty="0">
              <a:latin typeface="Century Schoolbook" panose="02040604050505020304" pitchFamily="18" charset="0"/>
              <a:ea typeface="Microsoft YaHei UI" panose="020B0503020204020204" pitchFamily="34" charset="-122"/>
            </a:endParaRPr>
          </a:p>
          <a:p>
            <a:endParaRPr lang="en-US" sz="1200" dirty="0" smtClean="0">
              <a:latin typeface="Century Schoolbook" panose="02040604050505020304" pitchFamily="18" charset="0"/>
            </a:endParaRPr>
          </a:p>
          <a:p>
            <a:r>
              <a:rPr lang="en-US" sz="1200" b="1" dirty="0" smtClean="0">
                <a:latin typeface="Century Schoolbook" panose="02040604050505020304" pitchFamily="18" charset="0"/>
              </a:rPr>
              <a:t>Did </a:t>
            </a:r>
            <a:r>
              <a:rPr lang="en-US" sz="1200" b="1" dirty="0">
                <a:latin typeface="Century Schoolbook" panose="02040604050505020304" pitchFamily="18" charset="0"/>
              </a:rPr>
              <a:t>you know</a:t>
            </a:r>
            <a:r>
              <a:rPr lang="en-US" sz="1200" b="1" dirty="0" smtClean="0">
                <a:latin typeface="Century Schoolbook" panose="02040604050505020304" pitchFamily="18" charset="0"/>
              </a:rPr>
              <a:t>:</a:t>
            </a:r>
          </a:p>
          <a:p>
            <a:endParaRPr lang="en-US" sz="1200" dirty="0">
              <a:latin typeface="Century Schoolbook" panose="02040604050505020304" pitchFamily="18" charset="0"/>
            </a:endParaRPr>
          </a:p>
          <a:p>
            <a:pPr marL="171450" indent="-171450">
              <a:buFont typeface="Arial" panose="020B0604020202020204" pitchFamily="34" charset="0"/>
              <a:buChar char="•"/>
            </a:pPr>
            <a:r>
              <a:rPr lang="en-US" sz="1200" dirty="0" smtClean="0">
                <a:latin typeface="Century Schoolbook" panose="02040604050505020304" pitchFamily="18" charset="0"/>
              </a:rPr>
              <a:t>A </a:t>
            </a:r>
            <a:r>
              <a:rPr lang="en-US" sz="1200" dirty="0">
                <a:latin typeface="Century Schoolbook" panose="02040604050505020304" pitchFamily="18" charset="0"/>
              </a:rPr>
              <a:t>boat operator is likely to become impaired quicker than a driver, drink for a </a:t>
            </a:r>
            <a:r>
              <a:rPr lang="en-US" sz="1200" dirty="0" smtClean="0">
                <a:latin typeface="Century Schoolbook" panose="02040604050505020304" pitchFamily="18" charset="0"/>
              </a:rPr>
              <a:t>drink?</a:t>
            </a:r>
          </a:p>
          <a:p>
            <a:pPr marL="171450" indent="-171450">
              <a:buFont typeface="Arial" panose="020B0604020202020204" pitchFamily="34" charset="0"/>
              <a:buChar char="•"/>
            </a:pPr>
            <a:r>
              <a:rPr lang="en-US" sz="1200" dirty="0" smtClean="0">
                <a:latin typeface="Century Schoolbook" panose="02040604050505020304" pitchFamily="18" charset="0"/>
              </a:rPr>
              <a:t>The </a:t>
            </a:r>
            <a:r>
              <a:rPr lang="en-US" sz="1200" dirty="0">
                <a:latin typeface="Century Schoolbook" panose="02040604050505020304" pitchFamily="18" charset="0"/>
              </a:rPr>
              <a:t>penalties for BUI can include significant fines, revocation of operator privileges, and severe jail </a:t>
            </a:r>
            <a:r>
              <a:rPr lang="en-US" sz="1200" dirty="0" smtClean="0">
                <a:latin typeface="Century Schoolbook" panose="02040604050505020304" pitchFamily="18" charset="0"/>
              </a:rPr>
              <a:t>terms?</a:t>
            </a:r>
          </a:p>
          <a:p>
            <a:pPr marL="171450" indent="-171450">
              <a:buFont typeface="Arial" panose="020B0604020202020204" pitchFamily="34" charset="0"/>
              <a:buChar char="•"/>
            </a:pPr>
            <a:r>
              <a:rPr lang="en-US" sz="1200" dirty="0" smtClean="0">
                <a:latin typeface="Century Schoolbook" panose="02040604050505020304" pitchFamily="18" charset="0"/>
              </a:rPr>
              <a:t>The </a:t>
            </a:r>
            <a:r>
              <a:rPr lang="en-US" sz="1200" dirty="0">
                <a:latin typeface="Century Schoolbook" panose="02040604050505020304" pitchFamily="18" charset="0"/>
              </a:rPr>
              <a:t>use of alcohol is involved in about a third of all recreational boating fatalities?</a:t>
            </a:r>
            <a:endParaRPr lang="en-US" sz="1200" dirty="0">
              <a:latin typeface="Century Schoolbook" panose="02040604050505020304" pitchFamily="18" charset="0"/>
              <a:ea typeface="Microsoft YaHei UI" panose="020B0503020204020204" pitchFamily="34" charset="-122"/>
            </a:endParaRPr>
          </a:p>
        </p:txBody>
      </p:sp>
      <p:sp>
        <p:nvSpPr>
          <p:cNvPr id="8" name="Rectangle 7">
            <a:extLst>
              <a:ext uri="{FF2B5EF4-FFF2-40B4-BE49-F238E27FC236}">
                <a16:creationId xmlns:a16="http://schemas.microsoft.com/office/drawing/2014/main" id="{3C38E8BB-5493-4255-AF41-55B1369A0438}"/>
              </a:ext>
            </a:extLst>
          </p:cNvPr>
          <p:cNvSpPr/>
          <p:nvPr/>
        </p:nvSpPr>
        <p:spPr>
          <a:xfrm>
            <a:off x="5757468" y="2625912"/>
            <a:ext cx="2071401" cy="369332"/>
          </a:xfrm>
          <a:prstGeom prst="rect">
            <a:avLst/>
          </a:prstGeom>
        </p:spPr>
        <p:txBody>
          <a:bodyPr wrap="none">
            <a:spAutoFit/>
          </a:bodyPr>
          <a:lstStyle/>
          <a:p>
            <a:r>
              <a:rPr lang="en-US" b="1" dirty="0">
                <a:solidFill>
                  <a:srgbClr val="C9393B"/>
                </a:solidFill>
                <a:latin typeface="Century Schoolbook" panose="02040604050505020304" pitchFamily="18" charset="0"/>
              </a:rPr>
              <a:t>Afloat Drinking</a:t>
            </a:r>
          </a:p>
        </p:txBody>
      </p:sp>
      <p:sp>
        <p:nvSpPr>
          <p:cNvPr id="9" name="Rectangle 8"/>
          <p:cNvSpPr/>
          <p:nvPr/>
        </p:nvSpPr>
        <p:spPr>
          <a:xfrm>
            <a:off x="3489672" y="5233694"/>
            <a:ext cx="1130438" cy="221599"/>
          </a:xfrm>
          <a:prstGeom prst="rect">
            <a:avLst/>
          </a:prstGeom>
        </p:spPr>
        <p:txBody>
          <a:bodyPr wrap="none">
            <a:spAutoFit/>
          </a:bodyPr>
          <a:lstStyle/>
          <a:p>
            <a:pPr>
              <a:lnSpc>
                <a:spcPct val="120000"/>
              </a:lnSpc>
            </a:pPr>
            <a:r>
              <a:rPr lang="en-US" sz="700" dirty="0" smtClean="0">
                <a:solidFill>
                  <a:schemeClr val="bg1"/>
                </a:solidFill>
                <a:latin typeface="Century Schoolbook" panose="02040604050505020304" pitchFamily="18" charset="0"/>
                <a:ea typeface="Microsoft YaHei UI" panose="020B0503020204020204" pitchFamily="34" charset="-122"/>
              </a:rPr>
              <a:t>Image by Avi Richards</a:t>
            </a:r>
            <a:endParaRPr lang="en-US" sz="700" dirty="0">
              <a:solidFill>
                <a:schemeClr val="bg1"/>
              </a:solidFill>
              <a:latin typeface="Century Schoolbook" panose="02040604050505020304" pitchFamily="18" charset="0"/>
              <a:ea typeface="Microsoft YaHei UI" panose="020B0503020204020204" pitchFamily="34" charset="-122"/>
            </a:endParaRPr>
          </a:p>
        </p:txBody>
      </p:sp>
    </p:spTree>
    <p:extLst>
      <p:ext uri="{BB962C8B-B14F-4D97-AF65-F5344CB8AC3E}">
        <p14:creationId xmlns:p14="http://schemas.microsoft.com/office/powerpoint/2010/main" val="592010668"/>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455" y="478754"/>
            <a:ext cx="5023944" cy="5170646"/>
          </a:xfrm>
          <a:prstGeom prst="rect">
            <a:avLst/>
          </a:prstGeom>
        </p:spPr>
        <p:txBody>
          <a:bodyPr wrap="square">
            <a:spAutoFit/>
          </a:bodyPr>
          <a:lstStyle/>
          <a:p>
            <a:r>
              <a:rPr lang="en-US" sz="3200" b="1" dirty="0">
                <a:solidFill>
                  <a:srgbClr val="C9393B"/>
                </a:solidFill>
                <a:latin typeface="Century Schoolbook" panose="02040604050505020304" pitchFamily="18" charset="0"/>
              </a:rPr>
              <a:t>Safety Tips </a:t>
            </a:r>
            <a:r>
              <a:rPr lang="en-US" sz="3200" b="1" dirty="0">
                <a:latin typeface="Century Schoolbook" panose="02040604050505020304" pitchFamily="18" charset="0"/>
              </a:rPr>
              <a:t>when</a:t>
            </a:r>
            <a:r>
              <a:rPr lang="en-US" sz="3200" b="1" dirty="0">
                <a:solidFill>
                  <a:srgbClr val="C9393B"/>
                </a:solidFill>
                <a:latin typeface="Century Schoolbook" panose="02040604050505020304" pitchFamily="18" charset="0"/>
              </a:rPr>
              <a:t> Grilling: </a:t>
            </a:r>
            <a:endParaRPr lang="en-US" sz="3200" b="1" dirty="0" smtClean="0">
              <a:solidFill>
                <a:srgbClr val="C9393B"/>
              </a:solidFill>
              <a:latin typeface="Century Schoolbook" panose="02040604050505020304" pitchFamily="18" charset="0"/>
            </a:endParaRPr>
          </a:p>
          <a:p>
            <a:endParaRPr lang="en-US" sz="3200" dirty="0">
              <a:solidFill>
                <a:srgbClr val="C9393B"/>
              </a:solidFill>
              <a:latin typeface="Century Schoolbook" panose="02040604050505020304" pitchFamily="18" charset="0"/>
            </a:endParaRPr>
          </a:p>
          <a:p>
            <a:r>
              <a:rPr lang="en-US" dirty="0">
                <a:latin typeface="Century Schoolbook" panose="02040604050505020304" pitchFamily="18" charset="0"/>
              </a:rPr>
              <a:t>Use grill outside ONLY, away from siding, deck rails, and overhanging branches. </a:t>
            </a:r>
          </a:p>
          <a:p>
            <a:r>
              <a:rPr lang="en-US" dirty="0">
                <a:latin typeface="Century Schoolbook" panose="02040604050505020304" pitchFamily="18" charset="0"/>
              </a:rPr>
              <a:t>Periodically remove grease buildup. </a:t>
            </a:r>
          </a:p>
          <a:p>
            <a:r>
              <a:rPr lang="en-US" dirty="0">
                <a:latin typeface="Century Schoolbook" panose="02040604050505020304" pitchFamily="18" charset="0"/>
              </a:rPr>
              <a:t>NEVER add charcoal starter fluid to fire. </a:t>
            </a:r>
          </a:p>
          <a:p>
            <a:r>
              <a:rPr lang="en-US" dirty="0">
                <a:latin typeface="Century Schoolbook" panose="02040604050505020304" pitchFamily="18" charset="0"/>
              </a:rPr>
              <a:t>NEVER use gasoline or any flammable liquids other than starter fluid. </a:t>
            </a:r>
          </a:p>
          <a:p>
            <a:r>
              <a:rPr lang="en-US" dirty="0">
                <a:latin typeface="Century Schoolbook" panose="02040604050505020304" pitchFamily="18" charset="0"/>
              </a:rPr>
              <a:t>Check the gas cylinder hose for leaks. </a:t>
            </a:r>
          </a:p>
          <a:p>
            <a:r>
              <a:rPr lang="en-US" dirty="0">
                <a:latin typeface="Century Schoolbook" panose="02040604050505020304" pitchFamily="18" charset="0"/>
              </a:rPr>
              <a:t>U.S. fire departments responded to an estimated average of </a:t>
            </a:r>
            <a:r>
              <a:rPr lang="en-US" b="1" dirty="0">
                <a:latin typeface="Century Schoolbook" panose="02040604050505020304" pitchFamily="18" charset="0"/>
              </a:rPr>
              <a:t>358,500 </a:t>
            </a:r>
            <a:r>
              <a:rPr lang="en-US" dirty="0">
                <a:latin typeface="Century Schoolbook" panose="02040604050505020304" pitchFamily="18" charset="0"/>
              </a:rPr>
              <a:t>home structure fires per year during </a:t>
            </a:r>
            <a:r>
              <a:rPr lang="en-US" dirty="0" smtClean="0">
                <a:latin typeface="Century Schoolbook" panose="02040604050505020304" pitchFamily="18" charset="0"/>
              </a:rPr>
              <a:t>2011-2015</a:t>
            </a:r>
            <a:r>
              <a:rPr lang="en-US" dirty="0">
                <a:latin typeface="Century Schoolbook" panose="02040604050505020304" pitchFamily="18" charset="0"/>
              </a:rPr>
              <a:t>, which represents </a:t>
            </a:r>
            <a:r>
              <a:rPr lang="en-US" dirty="0" smtClean="0">
                <a:latin typeface="Century Schoolbook" panose="02040604050505020304" pitchFamily="18" charset="0"/>
              </a:rPr>
              <a:t>3/4 </a:t>
            </a:r>
            <a:r>
              <a:rPr lang="en-US" dirty="0">
                <a:latin typeface="Century Schoolbook" panose="02040604050505020304" pitchFamily="18" charset="0"/>
              </a:rPr>
              <a:t>of all structure fires. </a:t>
            </a:r>
          </a:p>
          <a:p>
            <a:r>
              <a:rPr lang="en-US" dirty="0">
                <a:latin typeface="Century Schoolbook" panose="02040604050505020304" pitchFamily="18" charset="0"/>
              </a:rPr>
              <a:t>Home fires cause an annual average of </a:t>
            </a:r>
            <a:r>
              <a:rPr lang="en-US" b="1" dirty="0">
                <a:latin typeface="Century Schoolbook" panose="02040604050505020304" pitchFamily="18" charset="0"/>
              </a:rPr>
              <a:t>2,510 </a:t>
            </a:r>
            <a:r>
              <a:rPr lang="en-US" dirty="0">
                <a:latin typeface="Century Schoolbook" panose="02040604050505020304" pitchFamily="18" charset="0"/>
              </a:rPr>
              <a:t>civilian fire deaths and </a:t>
            </a:r>
            <a:r>
              <a:rPr lang="en-US" b="1" dirty="0">
                <a:latin typeface="Century Schoolbook" panose="02040604050505020304" pitchFamily="18" charset="0"/>
              </a:rPr>
              <a:t>12,300 </a:t>
            </a:r>
            <a:r>
              <a:rPr lang="en-US" dirty="0">
                <a:latin typeface="Century Schoolbook" panose="02040604050505020304" pitchFamily="18" charset="0"/>
              </a:rPr>
              <a:t>fire injuries. </a:t>
            </a:r>
          </a:p>
        </p:txBody>
      </p:sp>
      <p:pic>
        <p:nvPicPr>
          <p:cNvPr id="19458" name="Picture 2" descr="C:\Users\Cat\Downloads\Gas Grill.H03.2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399" y="467460"/>
            <a:ext cx="5344511" cy="5344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at\Downloads\Charcoal Grill.H03.2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4985" y="0"/>
            <a:ext cx="2716924" cy="2716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at\Downloads\BBQ Grill.H03.2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4778" y="3026198"/>
            <a:ext cx="3137338" cy="313733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C6E5D558-C928-4B21-8D00-C494C60BFB3B}"/>
              </a:ext>
            </a:extLst>
          </p:cNvPr>
          <p:cNvCxnSpPr>
            <a:cxnSpLocks/>
          </p:cNvCxnSpPr>
          <p:nvPr/>
        </p:nvCxnSpPr>
        <p:spPr>
          <a:xfrm>
            <a:off x="555910" y="1667896"/>
            <a:ext cx="3260063"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335755" y="5766154"/>
            <a:ext cx="1635384"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Images via Envato Elements</a:t>
            </a:r>
            <a:endParaRPr lang="en-US" sz="700" dirty="0">
              <a:latin typeface="Century Schoolbook" panose="02040604050505020304" pitchFamily="18" charset="0"/>
              <a:ea typeface="Microsoft YaHei UI" panose="020B0503020204020204" pitchFamily="34" charset="-122"/>
            </a:endParaRPr>
          </a:p>
        </p:txBody>
      </p:sp>
    </p:spTree>
    <p:extLst>
      <p:ext uri="{BB962C8B-B14F-4D97-AF65-F5344CB8AC3E}">
        <p14:creationId xmlns:p14="http://schemas.microsoft.com/office/powerpoint/2010/main" val="294447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93816501"/>
              </p:ext>
            </p:extLst>
          </p:nvPr>
        </p:nvGraphicFramePr>
        <p:xfrm>
          <a:off x="831273" y="216132"/>
          <a:ext cx="10673542" cy="56692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07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567E07-2074-49C0-8F10-3E3081E462A4}"/>
              </a:ext>
            </a:extLst>
          </p:cNvPr>
          <p:cNvSpPr/>
          <p:nvPr/>
        </p:nvSpPr>
        <p:spPr>
          <a:xfrm>
            <a:off x="2168" y="-389965"/>
            <a:ext cx="12190679" cy="6375319"/>
          </a:xfrm>
          <a:prstGeom prst="rect">
            <a:avLst/>
          </a:prstGeom>
          <a:solidFill>
            <a:srgbClr val="4D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DACBF"/>
              </a:solidFill>
            </a:endParaRPr>
          </a:p>
        </p:txBody>
      </p:sp>
      <p:sp>
        <p:nvSpPr>
          <p:cNvPr id="29" name="Rectangle 28">
            <a:extLst>
              <a:ext uri="{FF2B5EF4-FFF2-40B4-BE49-F238E27FC236}">
                <a16:creationId xmlns:a16="http://schemas.microsoft.com/office/drawing/2014/main" id="{C15A8105-B0B9-43F6-93AF-2AF5F2E4A4A0}"/>
              </a:ext>
            </a:extLst>
          </p:cNvPr>
          <p:cNvSpPr/>
          <p:nvPr/>
        </p:nvSpPr>
        <p:spPr>
          <a:xfrm>
            <a:off x="3241141" y="382772"/>
            <a:ext cx="5712736" cy="43865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id-ID">
              <a:solidFill>
                <a:srgbClr val="FF0000"/>
              </a:solidFill>
            </a:endParaRPr>
          </a:p>
        </p:txBody>
      </p:sp>
      <p:sp>
        <p:nvSpPr>
          <p:cNvPr id="8" name="Text Placeholder 2">
            <a:extLst>
              <a:ext uri="{FF2B5EF4-FFF2-40B4-BE49-F238E27FC236}">
                <a16:creationId xmlns:a16="http://schemas.microsoft.com/office/drawing/2014/main" id="{D9F688C3-AF1C-438F-A43D-5B67422EEDD3}"/>
              </a:ext>
            </a:extLst>
          </p:cNvPr>
          <p:cNvSpPr txBox="1">
            <a:spLocks/>
          </p:cNvSpPr>
          <p:nvPr/>
        </p:nvSpPr>
        <p:spPr>
          <a:xfrm>
            <a:off x="4707799" y="5256795"/>
            <a:ext cx="2779415" cy="342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i="1" dirty="0" smtClean="0">
                <a:solidFill>
                  <a:schemeClr val="bg1"/>
                </a:solidFill>
                <a:latin typeface="Lato" panose="020F0502020204030203"/>
              </a:rPr>
              <a:t>www.NavalSafetyCenter.Navy.mil</a:t>
            </a:r>
            <a:endParaRPr lang="en-US" sz="1400" i="1" dirty="0">
              <a:solidFill>
                <a:schemeClr val="bg1"/>
              </a:solidFill>
              <a:latin typeface="Lato" panose="020F0502020204030203"/>
            </a:endParaRPr>
          </a:p>
        </p:txBody>
      </p:sp>
      <p:sp>
        <p:nvSpPr>
          <p:cNvPr id="39" name="Title 4">
            <a:extLst>
              <a:ext uri="{FF2B5EF4-FFF2-40B4-BE49-F238E27FC236}">
                <a16:creationId xmlns:a16="http://schemas.microsoft.com/office/drawing/2014/main" id="{845DBD21-6BC1-4776-AA3B-1946F50FFCEE}"/>
              </a:ext>
            </a:extLst>
          </p:cNvPr>
          <p:cNvSpPr txBox="1">
            <a:spLocks/>
          </p:cNvSpPr>
          <p:nvPr/>
        </p:nvSpPr>
        <p:spPr>
          <a:xfrm>
            <a:off x="2893542" y="4374859"/>
            <a:ext cx="6407933" cy="21067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sz="8000" dirty="0">
              <a:solidFill>
                <a:schemeClr val="bg1"/>
              </a:solidFill>
              <a:latin typeface="Barbara Script" panose="02000505000000020003" pitchFamily="2" charset="0"/>
              <a:ea typeface="Playfair Display" charset="0"/>
              <a:cs typeface="Playfair Display"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99" y="5352314"/>
            <a:ext cx="2690525" cy="72000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00613" y="-294336"/>
            <a:ext cx="7593785" cy="5063645"/>
          </a:xfrm>
          <a:prstGeom prst="rect">
            <a:avLst/>
          </a:prstGeom>
        </p:spPr>
      </p:pic>
    </p:spTree>
    <p:extLst>
      <p:ext uri="{BB962C8B-B14F-4D97-AF65-F5344CB8AC3E}">
        <p14:creationId xmlns:p14="http://schemas.microsoft.com/office/powerpoint/2010/main" val="316734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B6140-38F9-4C4F-8F19-C34E32DB83C0}"/>
              </a:ext>
            </a:extLst>
          </p:cNvPr>
          <p:cNvSpPr/>
          <p:nvPr/>
        </p:nvSpPr>
        <p:spPr>
          <a:xfrm>
            <a:off x="5040139" y="2114748"/>
            <a:ext cx="5791200" cy="3031599"/>
          </a:xfrm>
          <a:prstGeom prst="rect">
            <a:avLst/>
          </a:prstGeom>
          <a:solidFill>
            <a:schemeClr val="bg1"/>
          </a:solidFill>
        </p:spPr>
        <p:txBody>
          <a:bodyPr wrap="square">
            <a:spAutoFit/>
          </a:bodyPr>
          <a:lstStyle/>
          <a:p>
            <a:pPr>
              <a:lnSpc>
                <a:spcPct val="110000"/>
              </a:lnSpc>
              <a:spcBef>
                <a:spcPts val="1800"/>
              </a:spcBef>
              <a:buClr>
                <a:srgbClr val="F70909"/>
              </a:buClr>
            </a:pPr>
            <a:r>
              <a:rPr lang="en-US" sz="1600" dirty="0">
                <a:latin typeface="Century Schoolbook" panose="02040604050505020304" pitchFamily="18" charset="0"/>
              </a:rPr>
              <a:t>From </a:t>
            </a:r>
            <a:r>
              <a:rPr lang="en-US" sz="1600" dirty="0" smtClean="0">
                <a:latin typeface="Century Schoolbook" panose="02040604050505020304" pitchFamily="18" charset="0"/>
              </a:rPr>
              <a:t>FY14-FY18, the Navy </a:t>
            </a:r>
            <a:r>
              <a:rPr lang="en-US" sz="1600" dirty="0">
                <a:latin typeface="Century Schoolbook" panose="02040604050505020304" pitchFamily="18" charset="0"/>
              </a:rPr>
              <a:t>lost </a:t>
            </a:r>
            <a:r>
              <a:rPr lang="en-US" sz="1600" dirty="0" smtClean="0">
                <a:latin typeface="Century Schoolbook" panose="02040604050505020304" pitchFamily="18" charset="0"/>
              </a:rPr>
              <a:t>eight </a:t>
            </a:r>
            <a:r>
              <a:rPr lang="en-US" sz="1600" dirty="0">
                <a:latin typeface="Century Schoolbook" panose="02040604050505020304" pitchFamily="18" charset="0"/>
              </a:rPr>
              <a:t>S</a:t>
            </a:r>
            <a:r>
              <a:rPr lang="en-US" sz="1600" dirty="0" smtClean="0">
                <a:latin typeface="Century Schoolbook" panose="02040604050505020304" pitchFamily="18" charset="0"/>
              </a:rPr>
              <a:t>ailors </a:t>
            </a:r>
            <a:r>
              <a:rPr lang="en-US" sz="1600" dirty="0">
                <a:latin typeface="Century Schoolbook" panose="02040604050505020304" pitchFamily="18" charset="0"/>
              </a:rPr>
              <a:t>in water-related mishaps. </a:t>
            </a:r>
            <a:r>
              <a:rPr lang="en-US" sz="1600" dirty="0" smtClean="0">
                <a:latin typeface="Century Schoolbook" panose="02040604050505020304" pitchFamily="18" charset="0"/>
              </a:rPr>
              <a:t>There were zero water-related deaths in 2019. Water-related </a:t>
            </a:r>
            <a:r>
              <a:rPr lang="en-US" sz="1600" dirty="0">
                <a:latin typeface="Century Schoolbook" panose="02040604050505020304" pitchFamily="18" charset="0"/>
              </a:rPr>
              <a:t>accidents do not discriminate: junior </a:t>
            </a:r>
            <a:r>
              <a:rPr lang="en-US" sz="1600" dirty="0" smtClean="0">
                <a:latin typeface="Century Schoolbook" panose="02040604050505020304" pitchFamily="18" charset="0"/>
              </a:rPr>
              <a:t>enlisted, senior enlisted, warrant officers, junior officers, and </a:t>
            </a:r>
            <a:r>
              <a:rPr lang="en-US" sz="1600" dirty="0">
                <a:latin typeface="Century Schoolbook" panose="02040604050505020304" pitchFamily="18" charset="0"/>
              </a:rPr>
              <a:t>senior officers all succumb to the dangers of being around the water. FY19 had 35 injuries. </a:t>
            </a:r>
            <a:endParaRPr lang="en-US" sz="1600" dirty="0">
              <a:solidFill>
                <a:srgbClr val="FF0000"/>
              </a:solidFill>
              <a:latin typeface="Century Schoolbook" panose="02040604050505020304" pitchFamily="18" charset="0"/>
            </a:endParaRPr>
          </a:p>
          <a:p>
            <a:pPr>
              <a:lnSpc>
                <a:spcPct val="110000"/>
              </a:lnSpc>
              <a:spcBef>
                <a:spcPts val="1800"/>
              </a:spcBef>
              <a:buClr>
                <a:srgbClr val="F70909"/>
              </a:buClr>
            </a:pPr>
            <a:r>
              <a:rPr lang="en-US" sz="1600" dirty="0" smtClean="0">
                <a:latin typeface="Century Schoolbook" panose="02040604050505020304" pitchFamily="18" charset="0"/>
              </a:rPr>
              <a:t>The U.S. Coast Guard reported 4,291 </a:t>
            </a:r>
            <a:r>
              <a:rPr lang="en-US" sz="1600" dirty="0">
                <a:latin typeface="Century Schoolbook" panose="02040604050505020304" pitchFamily="18" charset="0"/>
              </a:rPr>
              <a:t>mishaps that involved 658 </a:t>
            </a:r>
            <a:r>
              <a:rPr lang="en-US" sz="1600" dirty="0" smtClean="0">
                <a:latin typeface="Century Schoolbook" panose="02040604050505020304" pitchFamily="18" charset="0"/>
              </a:rPr>
              <a:t>deaths, and 2,629 </a:t>
            </a:r>
            <a:r>
              <a:rPr lang="en-US" sz="1600" dirty="0">
                <a:latin typeface="Century Schoolbook" panose="02040604050505020304" pitchFamily="18" charset="0"/>
              </a:rPr>
              <a:t>injuries and approximately $46 million </a:t>
            </a:r>
            <a:r>
              <a:rPr lang="en-US" sz="1600" dirty="0" smtClean="0">
                <a:latin typeface="Century Schoolbook" panose="02040604050505020304" pitchFamily="18" charset="0"/>
              </a:rPr>
              <a:t>of </a:t>
            </a:r>
            <a:r>
              <a:rPr lang="en-US" sz="1600" dirty="0">
                <a:latin typeface="Century Schoolbook" panose="02040604050505020304" pitchFamily="18" charset="0"/>
              </a:rPr>
              <a:t>damage to property as a result of recreational boating accidents in 2017</a:t>
            </a:r>
            <a:r>
              <a:rPr lang="en-US" sz="1600" dirty="0" smtClean="0">
                <a:latin typeface="Century Schoolbook" panose="02040604050505020304" pitchFamily="18" charset="0"/>
              </a:rPr>
              <a:t>. </a:t>
            </a:r>
            <a:endParaRPr lang="en-US" sz="1600" dirty="0">
              <a:solidFill>
                <a:srgbClr val="FF0000"/>
              </a:solidFill>
              <a:latin typeface="Century Schoolbook" panose="02040604050505020304" pitchFamily="18" charset="0"/>
            </a:endParaRPr>
          </a:p>
        </p:txBody>
      </p:sp>
      <p:sp>
        <p:nvSpPr>
          <p:cNvPr id="8" name="Rectangle 7">
            <a:extLst>
              <a:ext uri="{FF2B5EF4-FFF2-40B4-BE49-F238E27FC236}">
                <a16:creationId xmlns:a16="http://schemas.microsoft.com/office/drawing/2014/main" id="{35646153-AD1F-4452-9297-C9F0E10D8E4F}"/>
              </a:ext>
            </a:extLst>
          </p:cNvPr>
          <p:cNvSpPr/>
          <p:nvPr/>
        </p:nvSpPr>
        <p:spPr>
          <a:xfrm>
            <a:off x="5040139" y="1296365"/>
            <a:ext cx="5918608" cy="646331"/>
          </a:xfrm>
          <a:prstGeom prst="rect">
            <a:avLst/>
          </a:prstGeom>
        </p:spPr>
        <p:txBody>
          <a:bodyPr wrap="none">
            <a:spAutoFit/>
          </a:bodyPr>
          <a:lstStyle/>
          <a:p>
            <a:r>
              <a:rPr lang="en-US" sz="3600" b="1" dirty="0" smtClean="0">
                <a:latin typeface="Century Schoolbook" panose="02040604050505020304" pitchFamily="18" charset="0"/>
              </a:rPr>
              <a:t>Water-related </a:t>
            </a:r>
            <a:r>
              <a:rPr lang="en-US" sz="3600" b="1" dirty="0">
                <a:solidFill>
                  <a:srgbClr val="C9393B"/>
                </a:solidFill>
                <a:latin typeface="Century Schoolbook" panose="02040604050505020304" pitchFamily="18" charset="0"/>
              </a:rPr>
              <a:t>Activities</a:t>
            </a:r>
          </a:p>
        </p:txBody>
      </p:sp>
      <p:cxnSp>
        <p:nvCxnSpPr>
          <p:cNvPr id="9" name="Straight Connector 8">
            <a:extLst>
              <a:ext uri="{FF2B5EF4-FFF2-40B4-BE49-F238E27FC236}">
                <a16:creationId xmlns:a16="http://schemas.microsoft.com/office/drawing/2014/main" id="{717CF4DF-0446-41B5-B0F3-4BF5BD09DE86}"/>
              </a:ext>
            </a:extLst>
          </p:cNvPr>
          <p:cNvCxnSpPr>
            <a:cxnSpLocks/>
          </p:cNvCxnSpPr>
          <p:nvPr/>
        </p:nvCxnSpPr>
        <p:spPr>
          <a:xfrm>
            <a:off x="5116203" y="1942696"/>
            <a:ext cx="5715136"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pic>
        <p:nvPicPr>
          <p:cNvPr id="17" name="Picture Placeholder 16" descr="A picture containing animal, water, looking, swimming&#10;&#10;Description automatically generated">
            <a:extLst>
              <a:ext uri="{FF2B5EF4-FFF2-40B4-BE49-F238E27FC236}">
                <a16:creationId xmlns:a16="http://schemas.microsoft.com/office/drawing/2014/main" id="{9B97A037-E21A-4CCD-85E2-89E3BD4FFC39}"/>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8173" r="34327"/>
          <a:stretch/>
        </p:blipFill>
        <p:spPr>
          <a:xfrm>
            <a:off x="0" y="0"/>
            <a:ext cx="5040139" cy="5968585"/>
          </a:xfrm>
        </p:spPr>
      </p:pic>
      <p:sp>
        <p:nvSpPr>
          <p:cNvPr id="6" name="Rectangle 5"/>
          <p:cNvSpPr/>
          <p:nvPr/>
        </p:nvSpPr>
        <p:spPr>
          <a:xfrm>
            <a:off x="2119093" y="5690893"/>
            <a:ext cx="1019831" cy="221599"/>
          </a:xfrm>
          <a:prstGeom prst="rect">
            <a:avLst/>
          </a:prstGeom>
        </p:spPr>
        <p:txBody>
          <a:bodyPr wrap="none">
            <a:spAutoFit/>
          </a:bodyPr>
          <a:lstStyle/>
          <a:p>
            <a:pPr>
              <a:lnSpc>
                <a:spcPct val="120000"/>
              </a:lnSpc>
            </a:pPr>
            <a:r>
              <a:rPr lang="en-US" sz="700" dirty="0" smtClean="0">
                <a:solidFill>
                  <a:schemeClr val="bg1"/>
                </a:solidFill>
                <a:latin typeface="Century Schoolbook" panose="02040604050505020304" pitchFamily="18" charset="0"/>
                <a:ea typeface="Microsoft YaHei UI" panose="020B0503020204020204" pitchFamily="34" charset="-122"/>
              </a:rPr>
              <a:t>Image by Drew Dau</a:t>
            </a:r>
            <a:endParaRPr lang="en-US" sz="700" dirty="0">
              <a:solidFill>
                <a:schemeClr val="bg1"/>
              </a:solidFill>
              <a:latin typeface="Century Schoolbook" panose="02040604050505020304" pitchFamily="18" charset="0"/>
              <a:ea typeface="Microsoft YaHei UI" panose="020B0503020204020204" pitchFamily="34" charset="-122"/>
            </a:endParaRPr>
          </a:p>
        </p:txBody>
      </p:sp>
    </p:spTree>
    <p:extLst>
      <p:ext uri="{BB962C8B-B14F-4D97-AF65-F5344CB8AC3E}">
        <p14:creationId xmlns:p14="http://schemas.microsoft.com/office/powerpoint/2010/main" val="3973079021"/>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D18435E-58CC-4BC0-9CAD-5209AFF553EB}"/>
              </a:ext>
            </a:extLst>
          </p:cNvPr>
          <p:cNvSpPr/>
          <p:nvPr/>
        </p:nvSpPr>
        <p:spPr>
          <a:xfrm>
            <a:off x="5312785" y="840605"/>
            <a:ext cx="4224465" cy="854593"/>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Wear a life jacket: </a:t>
            </a:r>
          </a:p>
          <a:p>
            <a:pPr>
              <a:lnSpc>
                <a:spcPct val="110000"/>
              </a:lnSpc>
              <a:spcBef>
                <a:spcPts val="400"/>
              </a:spcBef>
            </a:pPr>
            <a:r>
              <a:rPr lang="en-US" sz="1000" dirty="0">
                <a:solidFill>
                  <a:schemeClr val="bg1"/>
                </a:solidFill>
                <a:latin typeface="Century Schoolbook" panose="02040604050505020304" pitchFamily="18" charset="0"/>
              </a:rPr>
              <a:t>If you or a family member is a weak or non-swimmer, wear a coast guard-approved life vest. It’s nothing to be embarrassed about and many facilities provide them at no charge. </a:t>
            </a:r>
          </a:p>
        </p:txBody>
      </p:sp>
      <p:sp>
        <p:nvSpPr>
          <p:cNvPr id="30" name="Rectangle 29">
            <a:extLst>
              <a:ext uri="{FF2B5EF4-FFF2-40B4-BE49-F238E27FC236}">
                <a16:creationId xmlns:a16="http://schemas.microsoft.com/office/drawing/2014/main" id="{84F0BB18-F60F-4F97-A882-75924AFFE49C}"/>
              </a:ext>
            </a:extLst>
          </p:cNvPr>
          <p:cNvSpPr/>
          <p:nvPr/>
        </p:nvSpPr>
        <p:spPr>
          <a:xfrm>
            <a:off x="5312780" y="1835607"/>
            <a:ext cx="6646197" cy="651460"/>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Look for lifeguards: </a:t>
            </a:r>
          </a:p>
          <a:p>
            <a:pPr>
              <a:lnSpc>
                <a:spcPct val="110000"/>
              </a:lnSpc>
              <a:spcBef>
                <a:spcPts val="400"/>
              </a:spcBef>
            </a:pPr>
            <a:r>
              <a:rPr lang="en-US" sz="900" dirty="0">
                <a:solidFill>
                  <a:schemeClr val="bg1"/>
                </a:solidFill>
                <a:latin typeface="Century Schoolbook" panose="02040604050505020304" pitchFamily="18" charset="0"/>
              </a:rPr>
              <a:t>It is always best to swim in an area supervised by lifeguards, but remember, lifeguards are the last line of defense when all other layers of protection fail. </a:t>
            </a:r>
          </a:p>
        </p:txBody>
      </p:sp>
      <p:sp>
        <p:nvSpPr>
          <p:cNvPr id="31" name="Rectangle 30">
            <a:extLst>
              <a:ext uri="{FF2B5EF4-FFF2-40B4-BE49-F238E27FC236}">
                <a16:creationId xmlns:a16="http://schemas.microsoft.com/office/drawing/2014/main" id="{535C8E64-7686-48B8-B569-E240A5341643}"/>
              </a:ext>
            </a:extLst>
          </p:cNvPr>
          <p:cNvSpPr/>
          <p:nvPr/>
        </p:nvSpPr>
        <p:spPr>
          <a:xfrm>
            <a:off x="5312781" y="3326139"/>
            <a:ext cx="5398762" cy="641779"/>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Spit it out: </a:t>
            </a:r>
          </a:p>
          <a:p>
            <a:pPr>
              <a:lnSpc>
                <a:spcPct val="110000"/>
              </a:lnSpc>
              <a:spcBef>
                <a:spcPts val="400"/>
              </a:spcBef>
            </a:pPr>
            <a:r>
              <a:rPr lang="en-US" sz="900" dirty="0">
                <a:solidFill>
                  <a:schemeClr val="bg1"/>
                </a:solidFill>
                <a:latin typeface="Century Schoolbook" panose="02040604050505020304" pitchFamily="18" charset="0"/>
              </a:rPr>
              <a:t>Teach kids not to drink the pool water. To prevent choking, never chew gum or eat while swimming, diving or playing in the water. </a:t>
            </a:r>
          </a:p>
        </p:txBody>
      </p:sp>
      <p:sp>
        <p:nvSpPr>
          <p:cNvPr id="32" name="Rectangle 31">
            <a:extLst>
              <a:ext uri="{FF2B5EF4-FFF2-40B4-BE49-F238E27FC236}">
                <a16:creationId xmlns:a16="http://schemas.microsoft.com/office/drawing/2014/main" id="{BBF6F19B-460D-4F95-92B8-6A33F0805C6D}"/>
              </a:ext>
            </a:extLst>
          </p:cNvPr>
          <p:cNvSpPr/>
          <p:nvPr/>
        </p:nvSpPr>
        <p:spPr>
          <a:xfrm>
            <a:off x="5312782" y="4029555"/>
            <a:ext cx="6646195" cy="956159"/>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Avoid water wings: </a:t>
            </a:r>
          </a:p>
          <a:p>
            <a:pPr>
              <a:lnSpc>
                <a:spcPct val="110000"/>
              </a:lnSpc>
              <a:spcBef>
                <a:spcPts val="400"/>
              </a:spcBef>
            </a:pPr>
            <a:r>
              <a:rPr lang="en-US" sz="900" dirty="0">
                <a:solidFill>
                  <a:schemeClr val="bg1"/>
                </a:solidFill>
                <a:latin typeface="Century Schoolbook" panose="02040604050505020304" pitchFamily="18" charset="0"/>
              </a:rPr>
              <a:t>Do not use air-filled swimming aids (such as «water wings») in place of coast guard-approved life jackets or life preservers with children. Using air-filled swimming aids can give parents and children a false sense of security, which may increase the risk of drowning. These air-filled aids are toys and are not designed to be personal-flotation devices, as they can deflate or be punctured. </a:t>
            </a:r>
          </a:p>
        </p:txBody>
      </p:sp>
      <p:sp>
        <p:nvSpPr>
          <p:cNvPr id="34" name="Rectangle 33">
            <a:extLst>
              <a:ext uri="{FF2B5EF4-FFF2-40B4-BE49-F238E27FC236}">
                <a16:creationId xmlns:a16="http://schemas.microsoft.com/office/drawing/2014/main" id="{8A106A83-4132-4BB8-AA15-5AAE71119AFD}"/>
              </a:ext>
            </a:extLst>
          </p:cNvPr>
          <p:cNvSpPr/>
          <p:nvPr/>
        </p:nvSpPr>
        <p:spPr>
          <a:xfrm>
            <a:off x="5312781" y="2505971"/>
            <a:ext cx="5680116" cy="803810"/>
          </a:xfrm>
          <a:prstGeom prst="rect">
            <a:avLst/>
          </a:prstGeom>
        </p:spPr>
        <p:txBody>
          <a:bodyPr wrap="square">
            <a:spAutoFit/>
          </a:bodyPr>
          <a:lstStyle/>
          <a:p>
            <a:pPr>
              <a:lnSpc>
                <a:spcPct val="110000"/>
              </a:lnSpc>
              <a:spcBef>
                <a:spcPts val="400"/>
              </a:spcBef>
            </a:pPr>
            <a:r>
              <a:rPr lang="en-US" sz="1200" b="1" dirty="0">
                <a:solidFill>
                  <a:schemeClr val="bg1"/>
                </a:solidFill>
                <a:latin typeface="Century Schoolbook" panose="02040604050505020304" pitchFamily="18" charset="0"/>
              </a:rPr>
              <a:t>Don’t drink alcohol:</a:t>
            </a:r>
          </a:p>
          <a:p>
            <a:pPr>
              <a:lnSpc>
                <a:spcPct val="110000"/>
              </a:lnSpc>
              <a:spcBef>
                <a:spcPts val="400"/>
              </a:spcBef>
            </a:pPr>
            <a:r>
              <a:rPr lang="en-US" sz="900" dirty="0">
                <a:solidFill>
                  <a:schemeClr val="bg1"/>
                </a:solidFill>
                <a:latin typeface="Century Schoolbook" panose="02040604050505020304" pitchFamily="18" charset="0"/>
              </a:rPr>
              <a:t>Avoid alcoholic beverages before or during swimming, boating or engaging in other water-related activities. Never drink alcohol while supervising children around water. Teach teenagers about the danger of drinking alcohol while swimming or boating.</a:t>
            </a:r>
          </a:p>
        </p:txBody>
      </p:sp>
      <p:sp>
        <p:nvSpPr>
          <p:cNvPr id="36" name="Rectangle 35">
            <a:extLst>
              <a:ext uri="{FF2B5EF4-FFF2-40B4-BE49-F238E27FC236}">
                <a16:creationId xmlns:a16="http://schemas.microsoft.com/office/drawing/2014/main" id="{E1962287-6906-4104-BEC7-5E7BE1D18170}"/>
              </a:ext>
            </a:extLst>
          </p:cNvPr>
          <p:cNvSpPr/>
          <p:nvPr/>
        </p:nvSpPr>
        <p:spPr>
          <a:xfrm>
            <a:off x="254643" y="212287"/>
            <a:ext cx="4884516" cy="5699586"/>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BD52AB0E-5E1D-43B4-86EC-4AF4D33E0569}"/>
              </a:ext>
            </a:extLst>
          </p:cNvPr>
          <p:cNvGrpSpPr/>
          <p:nvPr/>
        </p:nvGrpSpPr>
        <p:grpSpPr>
          <a:xfrm>
            <a:off x="519273" y="291149"/>
            <a:ext cx="4264974" cy="1210580"/>
            <a:chOff x="519273" y="424002"/>
            <a:chExt cx="4264974" cy="1210580"/>
          </a:xfrm>
        </p:grpSpPr>
        <p:sp>
          <p:nvSpPr>
            <p:cNvPr id="23" name="Rectangle 22">
              <a:extLst>
                <a:ext uri="{FF2B5EF4-FFF2-40B4-BE49-F238E27FC236}">
                  <a16:creationId xmlns:a16="http://schemas.microsoft.com/office/drawing/2014/main" id="{AACF0291-88F5-4F49-A950-6FC19FBCF5E7}"/>
                </a:ext>
              </a:extLst>
            </p:cNvPr>
            <p:cNvSpPr/>
            <p:nvPr/>
          </p:nvSpPr>
          <p:spPr>
            <a:xfrm>
              <a:off x="519273" y="424002"/>
              <a:ext cx="4264974" cy="338554"/>
            </a:xfrm>
            <a:prstGeom prst="rect">
              <a:avLst/>
            </a:prstGeom>
          </p:spPr>
          <p:txBody>
            <a:bodyPr wrap="square">
              <a:spAutoFit/>
            </a:bodyPr>
            <a:lstStyle/>
            <a:p>
              <a:r>
                <a:rPr lang="en-US" sz="1600" b="1" dirty="0">
                  <a:solidFill>
                    <a:schemeClr val="bg1"/>
                  </a:solidFill>
                  <a:latin typeface="Century Schoolbook" panose="02040604050505020304" pitchFamily="18" charset="0"/>
                </a:rPr>
                <a:t>Pool Security: </a:t>
              </a:r>
              <a:endParaRPr lang="en-US" sz="1600" dirty="0">
                <a:solidFill>
                  <a:schemeClr val="bg1"/>
                </a:solidFill>
                <a:latin typeface="Century Schoolbook" panose="02040604050505020304" pitchFamily="18" charset="0"/>
              </a:endParaRPr>
            </a:p>
          </p:txBody>
        </p:sp>
        <p:sp>
          <p:nvSpPr>
            <p:cNvPr id="37" name="Rectangle 36">
              <a:extLst>
                <a:ext uri="{FF2B5EF4-FFF2-40B4-BE49-F238E27FC236}">
                  <a16:creationId xmlns:a16="http://schemas.microsoft.com/office/drawing/2014/main" id="{C90BE3C7-5C9B-4526-88C5-0C7041B11BC6}"/>
                </a:ext>
              </a:extLst>
            </p:cNvPr>
            <p:cNvSpPr/>
            <p:nvPr/>
          </p:nvSpPr>
          <p:spPr>
            <a:xfrm>
              <a:off x="519273" y="721512"/>
              <a:ext cx="4264974" cy="913070"/>
            </a:xfrm>
            <a:prstGeom prst="rect">
              <a:avLst/>
            </a:prstGeom>
          </p:spPr>
          <p:txBody>
            <a:bodyPr wrap="square">
              <a:spAutoFit/>
            </a:bodyPr>
            <a:lstStyle/>
            <a:p>
              <a:pPr>
                <a:spcBef>
                  <a:spcPts val="200"/>
                </a:spcBef>
              </a:pPr>
              <a:r>
                <a:rPr lang="en-US" sz="1000" dirty="0">
                  <a:solidFill>
                    <a:schemeClr val="bg1"/>
                  </a:solidFill>
                  <a:latin typeface="Century Schoolbook" panose="02040604050505020304" pitchFamily="18" charset="0"/>
                </a:rPr>
                <a:t>Use an approved safety cover and keep the pool covered when not in use. </a:t>
              </a:r>
            </a:p>
            <a:p>
              <a:pPr>
                <a:spcBef>
                  <a:spcPts val="200"/>
                </a:spcBef>
              </a:pPr>
              <a:r>
                <a:rPr lang="en-US" sz="1000" dirty="0">
                  <a:solidFill>
                    <a:schemeClr val="bg1"/>
                  </a:solidFill>
                  <a:latin typeface="Century Schoolbook" panose="02040604050505020304" pitchFamily="18" charset="0"/>
                </a:rPr>
                <a:t>Never allow children access to the pool without adult supervision. </a:t>
              </a:r>
            </a:p>
            <a:p>
              <a:pPr>
                <a:spcBef>
                  <a:spcPts val="200"/>
                </a:spcBef>
              </a:pPr>
              <a:r>
                <a:rPr lang="en-US" sz="1000" dirty="0">
                  <a:solidFill>
                    <a:schemeClr val="bg1"/>
                  </a:solidFill>
                  <a:latin typeface="Century Schoolbook" panose="02040604050505020304" pitchFamily="18" charset="0"/>
                </a:rPr>
                <a:t>Fence and lock your pool. Consider installing a water surface tension alarm. </a:t>
              </a:r>
            </a:p>
          </p:txBody>
        </p:sp>
      </p:grpSp>
      <p:grpSp>
        <p:nvGrpSpPr>
          <p:cNvPr id="48" name="Group 47">
            <a:extLst>
              <a:ext uri="{FF2B5EF4-FFF2-40B4-BE49-F238E27FC236}">
                <a16:creationId xmlns:a16="http://schemas.microsoft.com/office/drawing/2014/main" id="{468A321F-8DD2-48A8-9CDE-22FC39311B1E}"/>
              </a:ext>
            </a:extLst>
          </p:cNvPr>
          <p:cNvGrpSpPr/>
          <p:nvPr/>
        </p:nvGrpSpPr>
        <p:grpSpPr>
          <a:xfrm>
            <a:off x="519273" y="1505398"/>
            <a:ext cx="4264974" cy="1039144"/>
            <a:chOff x="519273" y="1738874"/>
            <a:chExt cx="4264974" cy="1039144"/>
          </a:xfrm>
        </p:grpSpPr>
        <p:sp>
          <p:nvSpPr>
            <p:cNvPr id="24" name="TextBox 23">
              <a:extLst>
                <a:ext uri="{FF2B5EF4-FFF2-40B4-BE49-F238E27FC236}">
                  <a16:creationId xmlns:a16="http://schemas.microsoft.com/office/drawing/2014/main" id="{BC3805A0-03D7-4C9A-806F-DAD2845A2FE3}"/>
                </a:ext>
              </a:extLst>
            </p:cNvPr>
            <p:cNvSpPr txBox="1"/>
            <p:nvPr/>
          </p:nvSpPr>
          <p:spPr>
            <a:xfrm>
              <a:off x="519273" y="2044484"/>
              <a:ext cx="4264974" cy="733534"/>
            </a:xfrm>
            <a:prstGeom prst="rect">
              <a:avLst/>
            </a:prstGeom>
          </p:spPr>
          <p:txBody>
            <a:bodyPr wrap="square">
              <a:spAutoFit/>
            </a:bodyPr>
            <a:lstStyle>
              <a:defPPr>
                <a:defRPr lang="en-US"/>
              </a:defPPr>
              <a:lvl1pPr algn="just">
                <a:spcBef>
                  <a:spcPts val="200"/>
                </a:spcBef>
                <a:defRPr sz="1100">
                  <a:solidFill>
                    <a:schemeClr val="bg1"/>
                  </a:solidFill>
                  <a:latin typeface="Metropolis" panose="00000500000000000000" pitchFamily="50" charset="0"/>
                </a:defRPr>
              </a:lvl1pPr>
            </a:lstStyle>
            <a:p>
              <a:pPr algn="l"/>
              <a:r>
                <a:rPr lang="en-US" sz="1000" dirty="0">
                  <a:latin typeface="Century Schoolbook" panose="02040604050505020304" pitchFamily="18" charset="0"/>
                </a:rPr>
                <a:t>Always test water depth before diving. If you are unable to see below the water’s surface, don’t dive</a:t>
              </a:r>
            </a:p>
            <a:p>
              <a:pPr algn="l"/>
              <a:r>
                <a:rPr lang="en-US" sz="1000" dirty="0">
                  <a:latin typeface="Century Schoolbook" panose="02040604050505020304" pitchFamily="18" charset="0"/>
                </a:rPr>
                <a:t>NEVER dive into rivers or other moving bodies of water. Keep your arms extended above your head when diving. </a:t>
              </a:r>
            </a:p>
          </p:txBody>
        </p:sp>
        <p:sp>
          <p:nvSpPr>
            <p:cNvPr id="38" name="Rectangle 37">
              <a:extLst>
                <a:ext uri="{FF2B5EF4-FFF2-40B4-BE49-F238E27FC236}">
                  <a16:creationId xmlns:a16="http://schemas.microsoft.com/office/drawing/2014/main" id="{87F693F9-F64A-4428-9C4B-94294CA7984E}"/>
                </a:ext>
              </a:extLst>
            </p:cNvPr>
            <p:cNvSpPr/>
            <p:nvPr/>
          </p:nvSpPr>
          <p:spPr>
            <a:xfrm>
              <a:off x="519273" y="1738874"/>
              <a:ext cx="4264974" cy="338554"/>
            </a:xfrm>
            <a:prstGeom prst="rect">
              <a:avLst/>
            </a:prstGeom>
          </p:spPr>
          <p:txBody>
            <a:bodyPr wrap="square">
              <a:spAutoFit/>
            </a:bodyPr>
            <a:lstStyle/>
            <a:p>
              <a:r>
                <a:rPr lang="en-US" sz="1600" b="1" dirty="0">
                  <a:solidFill>
                    <a:schemeClr val="bg1"/>
                  </a:solidFill>
                  <a:latin typeface="Century Schoolbook" panose="02040604050505020304" pitchFamily="18" charset="0"/>
                </a:rPr>
                <a:t>Diving Security: </a:t>
              </a:r>
            </a:p>
          </p:txBody>
        </p:sp>
      </p:grpSp>
      <p:grpSp>
        <p:nvGrpSpPr>
          <p:cNvPr id="45" name="Group 44">
            <a:extLst>
              <a:ext uri="{FF2B5EF4-FFF2-40B4-BE49-F238E27FC236}">
                <a16:creationId xmlns:a16="http://schemas.microsoft.com/office/drawing/2014/main" id="{603FDE68-2857-436F-8AD7-7AA88FB1D181}"/>
              </a:ext>
            </a:extLst>
          </p:cNvPr>
          <p:cNvGrpSpPr/>
          <p:nvPr/>
        </p:nvGrpSpPr>
        <p:grpSpPr>
          <a:xfrm>
            <a:off x="519273" y="2573519"/>
            <a:ext cx="4264974" cy="1561839"/>
            <a:chOff x="519273" y="2864482"/>
            <a:chExt cx="4264974" cy="1561839"/>
          </a:xfrm>
        </p:grpSpPr>
        <p:sp>
          <p:nvSpPr>
            <p:cNvPr id="25" name="TextBox 24">
              <a:extLst>
                <a:ext uri="{FF2B5EF4-FFF2-40B4-BE49-F238E27FC236}">
                  <a16:creationId xmlns:a16="http://schemas.microsoft.com/office/drawing/2014/main" id="{0ACA69EB-E926-457A-ACB8-FE73124D0F58}"/>
                </a:ext>
              </a:extLst>
            </p:cNvPr>
            <p:cNvSpPr txBox="1"/>
            <p:nvPr/>
          </p:nvSpPr>
          <p:spPr>
            <a:xfrm>
              <a:off x="519273" y="3385010"/>
              <a:ext cx="4264974" cy="1041311"/>
            </a:xfrm>
            <a:prstGeom prst="rect">
              <a:avLst/>
            </a:prstGeom>
          </p:spPr>
          <p:txBody>
            <a:bodyPr wrap="square">
              <a:spAutoFit/>
            </a:bodyPr>
            <a:lstStyle>
              <a:defPPr>
                <a:defRPr lang="en-US"/>
              </a:defPPr>
              <a:lvl1pPr>
                <a:spcBef>
                  <a:spcPts val="200"/>
                </a:spcBef>
                <a:defRPr sz="1000">
                  <a:solidFill>
                    <a:schemeClr val="bg1"/>
                  </a:solidFill>
                  <a:latin typeface="Metropolis" panose="00000500000000000000" pitchFamily="50" charset="0"/>
                </a:defRPr>
              </a:lvl1pPr>
            </a:lstStyle>
            <a:p>
              <a:r>
                <a:rPr lang="en-US" dirty="0">
                  <a:latin typeface="Century Schoolbook" panose="02040604050505020304" pitchFamily="18" charset="0"/>
                </a:rPr>
                <a:t>Parents are the first line of defense in keeping kids safe in the water. Never leave children unattended near water, not even for just a minute.</a:t>
              </a:r>
            </a:p>
            <a:p>
              <a:r>
                <a:rPr lang="en-US" dirty="0">
                  <a:latin typeface="Century Schoolbook" panose="02040604050505020304" pitchFamily="18" charset="0"/>
                </a:rPr>
                <a:t>If your child is in the water, you should be too! Constant, undistracted supervision and barriers such as pool fencing are necessary even when children have completed swimming classes. </a:t>
              </a:r>
            </a:p>
          </p:txBody>
        </p:sp>
        <p:sp>
          <p:nvSpPr>
            <p:cNvPr id="39" name="Rectangle 38">
              <a:extLst>
                <a:ext uri="{FF2B5EF4-FFF2-40B4-BE49-F238E27FC236}">
                  <a16:creationId xmlns:a16="http://schemas.microsoft.com/office/drawing/2014/main" id="{67997A26-30FA-4FC6-8D86-2094D5F9856C}"/>
                </a:ext>
              </a:extLst>
            </p:cNvPr>
            <p:cNvSpPr/>
            <p:nvPr/>
          </p:nvSpPr>
          <p:spPr>
            <a:xfrm>
              <a:off x="519273" y="2864482"/>
              <a:ext cx="2792887" cy="584775"/>
            </a:xfrm>
            <a:prstGeom prst="rect">
              <a:avLst/>
            </a:prstGeom>
          </p:spPr>
          <p:txBody>
            <a:bodyPr wrap="square">
              <a:spAutoFit/>
            </a:bodyPr>
            <a:lstStyle/>
            <a:p>
              <a:r>
                <a:rPr lang="en-US" sz="1600" b="1" dirty="0">
                  <a:solidFill>
                    <a:schemeClr val="bg1"/>
                  </a:solidFill>
                  <a:latin typeface="Century Schoolbook" panose="02040604050505020304" pitchFamily="18" charset="0"/>
                </a:rPr>
                <a:t>Never Leave Children Unattended: </a:t>
              </a:r>
            </a:p>
          </p:txBody>
        </p:sp>
      </p:grpSp>
      <p:grpSp>
        <p:nvGrpSpPr>
          <p:cNvPr id="44" name="Group 43">
            <a:extLst>
              <a:ext uri="{FF2B5EF4-FFF2-40B4-BE49-F238E27FC236}">
                <a16:creationId xmlns:a16="http://schemas.microsoft.com/office/drawing/2014/main" id="{5AA222FA-BE4C-49E4-ADC8-34CEA3123E62}"/>
              </a:ext>
            </a:extLst>
          </p:cNvPr>
          <p:cNvGrpSpPr/>
          <p:nvPr/>
        </p:nvGrpSpPr>
        <p:grpSpPr>
          <a:xfrm>
            <a:off x="519273" y="4206583"/>
            <a:ext cx="4264974" cy="829305"/>
            <a:chOff x="519273" y="4458147"/>
            <a:chExt cx="4264974" cy="829305"/>
          </a:xfrm>
        </p:grpSpPr>
        <p:sp>
          <p:nvSpPr>
            <p:cNvPr id="26" name="TextBox 25">
              <a:extLst>
                <a:ext uri="{FF2B5EF4-FFF2-40B4-BE49-F238E27FC236}">
                  <a16:creationId xmlns:a16="http://schemas.microsoft.com/office/drawing/2014/main" id="{C8E2A339-D043-46E1-9CE0-B9F380F3E0D1}"/>
                </a:ext>
              </a:extLst>
            </p:cNvPr>
            <p:cNvSpPr txBox="1"/>
            <p:nvPr/>
          </p:nvSpPr>
          <p:spPr>
            <a:xfrm>
              <a:off x="519273" y="4458147"/>
              <a:ext cx="4264974" cy="338554"/>
            </a:xfrm>
            <a:prstGeom prst="rect">
              <a:avLst/>
            </a:prstGeom>
          </p:spPr>
          <p:txBody>
            <a:bodyPr wrap="square">
              <a:spAutoFit/>
            </a:bodyPr>
            <a:lstStyle>
              <a:defPPr>
                <a:defRPr lang="en-US"/>
              </a:defPPr>
              <a:lvl1pPr>
                <a:defRPr sz="1600" b="1">
                  <a:solidFill>
                    <a:schemeClr val="bg1"/>
                  </a:solidFill>
                  <a:latin typeface="Metropolis" panose="00000500000000000000" pitchFamily="50" charset="0"/>
                </a:defRPr>
              </a:lvl1pPr>
            </a:lstStyle>
            <a:p>
              <a:r>
                <a:rPr lang="en-US" dirty="0">
                  <a:latin typeface="Century Schoolbook" panose="02040604050505020304" pitchFamily="18" charset="0"/>
                </a:rPr>
                <a:t>Read all posted signs: </a:t>
              </a:r>
            </a:p>
          </p:txBody>
        </p:sp>
        <p:sp>
          <p:nvSpPr>
            <p:cNvPr id="40" name="TextBox 39">
              <a:extLst>
                <a:ext uri="{FF2B5EF4-FFF2-40B4-BE49-F238E27FC236}">
                  <a16:creationId xmlns:a16="http://schemas.microsoft.com/office/drawing/2014/main" id="{461AC01D-3BE4-4C07-966F-13D1794F9CCE}"/>
                </a:ext>
              </a:extLst>
            </p:cNvPr>
            <p:cNvSpPr txBox="1"/>
            <p:nvPr/>
          </p:nvSpPr>
          <p:spPr>
            <a:xfrm>
              <a:off x="519273" y="4733454"/>
              <a:ext cx="4264974" cy="553998"/>
            </a:xfrm>
            <a:prstGeom prst="rect">
              <a:avLst/>
            </a:prstGeom>
          </p:spPr>
          <p:txBody>
            <a:bodyPr wrap="square">
              <a:spAutoFit/>
            </a:bodyPr>
            <a:lstStyle>
              <a:defPPr>
                <a:defRPr lang="en-US"/>
              </a:defPPr>
              <a:lvl1pPr>
                <a:spcBef>
                  <a:spcPts val="200"/>
                </a:spcBef>
                <a:defRPr sz="1000">
                  <a:solidFill>
                    <a:schemeClr val="bg1"/>
                  </a:solidFill>
                  <a:latin typeface="Metropolis" panose="00000500000000000000" pitchFamily="50" charset="0"/>
                </a:defRPr>
              </a:lvl1pPr>
            </a:lstStyle>
            <a:p>
              <a:r>
                <a:rPr lang="en-US" dirty="0">
                  <a:latin typeface="Century Schoolbook" panose="02040604050505020304" pitchFamily="18" charset="0"/>
                </a:rPr>
                <a:t>Follow posted safety rules and warnings. Teach kids that being safe in and around the water is a personal responsibility - yours and theirs. </a:t>
              </a:r>
            </a:p>
          </p:txBody>
        </p:sp>
      </p:grpSp>
      <p:grpSp>
        <p:nvGrpSpPr>
          <p:cNvPr id="43" name="Group 42">
            <a:extLst>
              <a:ext uri="{FF2B5EF4-FFF2-40B4-BE49-F238E27FC236}">
                <a16:creationId xmlns:a16="http://schemas.microsoft.com/office/drawing/2014/main" id="{7E4076B8-F2E2-4F66-9FFD-21756B3E2853}"/>
              </a:ext>
            </a:extLst>
          </p:cNvPr>
          <p:cNvGrpSpPr/>
          <p:nvPr/>
        </p:nvGrpSpPr>
        <p:grpSpPr>
          <a:xfrm>
            <a:off x="519273" y="5035888"/>
            <a:ext cx="4264974" cy="825744"/>
            <a:chOff x="519273" y="5303466"/>
            <a:chExt cx="4264974" cy="825744"/>
          </a:xfrm>
        </p:grpSpPr>
        <p:sp>
          <p:nvSpPr>
            <p:cNvPr id="27" name="TextBox 26">
              <a:extLst>
                <a:ext uri="{FF2B5EF4-FFF2-40B4-BE49-F238E27FC236}">
                  <a16:creationId xmlns:a16="http://schemas.microsoft.com/office/drawing/2014/main" id="{1583B812-35C9-4536-957C-565A93B8DD90}"/>
                </a:ext>
              </a:extLst>
            </p:cNvPr>
            <p:cNvSpPr txBox="1"/>
            <p:nvPr/>
          </p:nvSpPr>
          <p:spPr>
            <a:xfrm>
              <a:off x="519273" y="5875294"/>
              <a:ext cx="4264974" cy="253916"/>
            </a:xfrm>
            <a:prstGeom prst="rect">
              <a:avLst/>
            </a:prstGeom>
            <a:noFill/>
          </p:spPr>
          <p:txBody>
            <a:bodyPr wrap="square" rtlCol="0">
              <a:spAutoFit/>
            </a:bodyPr>
            <a:lstStyle/>
            <a:p>
              <a:r>
                <a:rPr lang="en-US" sz="1050" dirty="0">
                  <a:solidFill>
                    <a:schemeClr val="bg1"/>
                  </a:solidFill>
                  <a:latin typeface="Century Schoolbook" panose="02040604050505020304" pitchFamily="18" charset="0"/>
                </a:rPr>
                <a:t>Teach your children to always swim with a buddy. </a:t>
              </a:r>
            </a:p>
          </p:txBody>
        </p:sp>
        <p:sp>
          <p:nvSpPr>
            <p:cNvPr id="42" name="TextBox 41">
              <a:extLst>
                <a:ext uri="{FF2B5EF4-FFF2-40B4-BE49-F238E27FC236}">
                  <a16:creationId xmlns:a16="http://schemas.microsoft.com/office/drawing/2014/main" id="{EAB25B5C-441B-43B3-AB6A-3A62A8ADAEAA}"/>
                </a:ext>
              </a:extLst>
            </p:cNvPr>
            <p:cNvSpPr txBox="1"/>
            <p:nvPr/>
          </p:nvSpPr>
          <p:spPr>
            <a:xfrm>
              <a:off x="519273" y="5303466"/>
              <a:ext cx="4264974" cy="584775"/>
            </a:xfrm>
            <a:prstGeom prst="rect">
              <a:avLst/>
            </a:prstGeom>
          </p:spPr>
          <p:txBody>
            <a:bodyPr wrap="square">
              <a:spAutoFit/>
            </a:bodyPr>
            <a:lstStyle>
              <a:defPPr>
                <a:defRPr lang="en-US"/>
              </a:defPPr>
              <a:lvl1pPr>
                <a:defRPr sz="1600" b="1">
                  <a:solidFill>
                    <a:schemeClr val="bg1"/>
                  </a:solidFill>
                  <a:latin typeface="Metropolis" panose="00000500000000000000" pitchFamily="50" charset="0"/>
                </a:defRPr>
              </a:lvl1pPr>
            </a:lstStyle>
            <a:p>
              <a:r>
                <a:rPr lang="en-US" dirty="0">
                  <a:latin typeface="Century Schoolbook" panose="02040604050505020304" pitchFamily="18" charset="0"/>
                </a:rPr>
                <a:t>Never swim alone or in </a:t>
              </a:r>
            </a:p>
            <a:p>
              <a:r>
                <a:rPr lang="en-US" dirty="0">
                  <a:latin typeface="Century Schoolbook" panose="02040604050505020304" pitchFamily="18" charset="0"/>
                </a:rPr>
                <a:t>Unsupervised places: </a:t>
              </a:r>
            </a:p>
          </p:txBody>
        </p:sp>
      </p:grpSp>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9647" b="9647"/>
          <a:stretch>
            <a:fillRect/>
          </a:stretch>
        </p:blipFill>
        <p:spPr>
          <a:xfrm>
            <a:off x="3578111" y="619539"/>
            <a:ext cx="7414786" cy="4484464"/>
          </a:xfrm>
        </p:spPr>
      </p:pic>
      <p:sp>
        <p:nvSpPr>
          <p:cNvPr id="28" name="Rectangle 27">
            <a:extLst>
              <a:ext uri="{FF2B5EF4-FFF2-40B4-BE49-F238E27FC236}">
                <a16:creationId xmlns:a16="http://schemas.microsoft.com/office/drawing/2014/main" id="{F8556F78-6B91-4622-99CA-2100BDD1DD2A}"/>
              </a:ext>
            </a:extLst>
          </p:cNvPr>
          <p:cNvSpPr/>
          <p:nvPr/>
        </p:nvSpPr>
        <p:spPr>
          <a:xfrm>
            <a:off x="0" y="-84054"/>
            <a:ext cx="12192000" cy="6032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Freeform: Shape 211"/>
          <p:cNvSpPr>
            <a:spLocks/>
          </p:cNvSpPr>
          <p:nvPr/>
        </p:nvSpPr>
        <p:spPr bwMode="auto">
          <a:xfrm flipH="1">
            <a:off x="10498477" y="4412217"/>
            <a:ext cx="1460500" cy="1400175"/>
          </a:xfrm>
          <a:custGeom>
            <a:avLst/>
            <a:gdLst>
              <a:gd name="T0" fmla="*/ 1461677 w 4152900"/>
              <a:gd name="T1" fmla="*/ 1224329 h 3981450"/>
              <a:gd name="T2" fmla="*/ 1380730 w 4152900"/>
              <a:gd name="T3" fmla="*/ 1143357 h 3981450"/>
              <a:gd name="T4" fmla="*/ 682734 w 4152900"/>
              <a:gd name="T5" fmla="*/ 1143357 h 3981450"/>
              <a:gd name="T6" fmla="*/ 682634 w 4152900"/>
              <a:gd name="T7" fmla="*/ 642059 h 3981450"/>
              <a:gd name="T8" fmla="*/ 670741 w 4152900"/>
              <a:gd name="T9" fmla="*/ 613427 h 3981450"/>
              <a:gd name="T10" fmla="*/ 606210 w 4152900"/>
              <a:gd name="T11" fmla="*/ 548924 h 3981450"/>
              <a:gd name="T12" fmla="*/ 616408 w 4152900"/>
              <a:gd name="T13" fmla="*/ 502083 h 3981450"/>
              <a:gd name="T14" fmla="*/ 659850 w 4152900"/>
              <a:gd name="T15" fmla="*/ 458672 h 3981450"/>
              <a:gd name="T16" fmla="*/ 775129 w 4152900"/>
              <a:gd name="T17" fmla="*/ 343338 h 3981450"/>
              <a:gd name="T18" fmla="*/ 787812 w 4152900"/>
              <a:gd name="T19" fmla="*/ 312694 h 3981450"/>
              <a:gd name="T20" fmla="*/ 787812 w 4152900"/>
              <a:gd name="T21" fmla="*/ 312644 h 3981450"/>
              <a:gd name="T22" fmla="*/ 818413 w 4152900"/>
              <a:gd name="T23" fmla="*/ 299957 h 3981450"/>
              <a:gd name="T24" fmla="*/ 932641 w 4152900"/>
              <a:gd name="T25" fmla="*/ 194628 h 3981450"/>
              <a:gd name="T26" fmla="*/ 924339 w 4152900"/>
              <a:gd name="T27" fmla="*/ 158159 h 3981450"/>
              <a:gd name="T28" fmla="*/ 188281 w 4152900"/>
              <a:gd name="T29" fmla="*/ 131011 h 3981450"/>
              <a:gd name="T30" fmla="*/ 164000 w 4152900"/>
              <a:gd name="T31" fmla="*/ 106760 h 3981450"/>
              <a:gd name="T32" fmla="*/ 106787 w 4152900"/>
              <a:gd name="T33" fmla="*/ 106760 h 3981450"/>
              <a:gd name="T34" fmla="*/ 106787 w 4152900"/>
              <a:gd name="T35" fmla="*/ 164027 h 3981450"/>
              <a:gd name="T36" fmla="*/ 131015 w 4152900"/>
              <a:gd name="T37" fmla="*/ 188258 h 3981450"/>
              <a:gd name="T38" fmla="*/ 158179 w 4152900"/>
              <a:gd name="T39" fmla="*/ 924292 h 3981450"/>
              <a:gd name="T40" fmla="*/ 158380 w 4152900"/>
              <a:gd name="T41" fmla="*/ 924439 h 3981450"/>
              <a:gd name="T42" fmla="*/ 169874 w 4152900"/>
              <a:gd name="T43" fmla="*/ 932029 h 3981450"/>
              <a:gd name="T44" fmla="*/ 183656 w 4152900"/>
              <a:gd name="T45" fmla="*/ 934838 h 3981450"/>
              <a:gd name="T46" fmla="*/ 298983 w 4152900"/>
              <a:gd name="T47" fmla="*/ 819512 h 3981450"/>
              <a:gd name="T48" fmla="*/ 342317 w 4152900"/>
              <a:gd name="T49" fmla="*/ 776131 h 3981450"/>
              <a:gd name="T50" fmla="*/ 345204 w 4152900"/>
              <a:gd name="T51" fmla="*/ 776054 h 3981450"/>
              <a:gd name="T52" fmla="*/ 423861 w 4152900"/>
              <a:gd name="T53" fmla="*/ 742348 h 3981450"/>
              <a:gd name="T54" fmla="*/ 423962 w 4152900"/>
              <a:gd name="T55" fmla="*/ 742298 h 3981450"/>
              <a:gd name="T56" fmla="*/ 457594 w 4152900"/>
              <a:gd name="T57" fmla="*/ 660800 h 3981450"/>
              <a:gd name="T58" fmla="*/ 501078 w 4152900"/>
              <a:gd name="T59" fmla="*/ 617440 h 3981450"/>
              <a:gd name="T60" fmla="*/ 549292 w 4152900"/>
              <a:gd name="T61" fmla="*/ 606495 h 3981450"/>
              <a:gd name="T62" fmla="*/ 601635 w 4152900"/>
              <a:gd name="T63" fmla="*/ 658831 h 3981450"/>
              <a:gd name="T64" fmla="*/ 601729 w 4152900"/>
              <a:gd name="T65" fmla="*/ 1143361 h 3981450"/>
              <a:gd name="T66" fmla="*/ 577204 w 4152900"/>
              <a:gd name="T67" fmla="*/ 1143361 h 3981450"/>
              <a:gd name="T68" fmla="*/ 412468 w 4152900"/>
              <a:gd name="T69" fmla="*/ 908022 h 3981450"/>
              <a:gd name="T70" fmla="*/ 299726 w 4152900"/>
              <a:gd name="T71" fmla="*/ 888122 h 3981450"/>
              <a:gd name="T72" fmla="*/ 279826 w 4152900"/>
              <a:gd name="T73" fmla="*/ 1000863 h 3981450"/>
              <a:gd name="T74" fmla="*/ 460581 w 4152900"/>
              <a:gd name="T75" fmla="*/ 1259089 h 3981450"/>
              <a:gd name="T76" fmla="*/ 401573 w 4152900"/>
              <a:gd name="T77" fmla="*/ 1336953 h 3981450"/>
              <a:gd name="T78" fmla="*/ 409383 w 4152900"/>
              <a:gd name="T79" fmla="*/ 1393670 h 3981450"/>
              <a:gd name="T80" fmla="*/ 433768 w 4152900"/>
              <a:gd name="T81" fmla="*/ 1401879 h 3981450"/>
              <a:gd name="T82" fmla="*/ 466053 w 4152900"/>
              <a:gd name="T83" fmla="*/ 1385857 h 3981450"/>
              <a:gd name="T84" fmla="*/ 527804 w 4152900"/>
              <a:gd name="T85" fmla="*/ 1304413 h 3981450"/>
              <a:gd name="T86" fmla="*/ 535065 w 4152900"/>
              <a:gd name="T87" fmla="*/ 1305311 h 3981450"/>
              <a:gd name="T88" fmla="*/ 1254106 w 4152900"/>
              <a:gd name="T89" fmla="*/ 1305311 h 3981450"/>
              <a:gd name="T90" fmla="*/ 1315154 w 4152900"/>
              <a:gd name="T91" fmla="*/ 1385860 h 3981450"/>
              <a:gd name="T92" fmla="*/ 1347443 w 4152900"/>
              <a:gd name="T93" fmla="*/ 1401882 h 3981450"/>
              <a:gd name="T94" fmla="*/ 1371824 w 4152900"/>
              <a:gd name="T95" fmla="*/ 1393673 h 3981450"/>
              <a:gd name="T96" fmla="*/ 1379638 w 4152900"/>
              <a:gd name="T97" fmla="*/ 1336956 h 3981450"/>
              <a:gd name="T98" fmla="*/ 1355655 w 4152900"/>
              <a:gd name="T99" fmla="*/ 1305314 h 3981450"/>
              <a:gd name="T100" fmla="*/ 1380730 w 4152900"/>
              <a:gd name="T101" fmla="*/ 1305314 h 3981450"/>
              <a:gd name="T102" fmla="*/ 1461677 w 4152900"/>
              <a:gd name="T103" fmla="*/ 1224329 h 3981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52900" h="3981450">
                <a:moveTo>
                  <a:pt x="4157065" y="3482037"/>
                </a:moveTo>
                <a:cubicBezTo>
                  <a:pt x="4157065" y="3354840"/>
                  <a:pt x="4054061" y="3251751"/>
                  <a:pt x="3926846" y="3251751"/>
                </a:cubicBezTo>
                <a:lnTo>
                  <a:pt x="1941721" y="3251751"/>
                </a:lnTo>
                <a:lnTo>
                  <a:pt x="1941436" y="1826040"/>
                </a:lnTo>
                <a:cubicBezTo>
                  <a:pt x="1941436" y="1795483"/>
                  <a:pt x="1929263" y="1766184"/>
                  <a:pt x="1907612" y="1744610"/>
                </a:cubicBezTo>
                <a:lnTo>
                  <a:pt x="1724085" y="1561159"/>
                </a:lnTo>
                <a:cubicBezTo>
                  <a:pt x="1742334" y="1520325"/>
                  <a:pt x="1753088" y="1475405"/>
                  <a:pt x="1753088" y="1427942"/>
                </a:cubicBezTo>
                <a:cubicBezTo>
                  <a:pt x="1753088" y="1359800"/>
                  <a:pt x="1808428" y="1304403"/>
                  <a:pt x="1876637" y="1304479"/>
                </a:cubicBezTo>
                <a:cubicBezTo>
                  <a:pt x="2057174" y="1304403"/>
                  <a:pt x="2204497" y="1157242"/>
                  <a:pt x="2204497" y="976467"/>
                </a:cubicBezTo>
                <a:cubicBezTo>
                  <a:pt x="2204497" y="943434"/>
                  <a:pt x="2217365" y="912516"/>
                  <a:pt x="2240568" y="889313"/>
                </a:cubicBezTo>
                <a:lnTo>
                  <a:pt x="2240568" y="889170"/>
                </a:lnTo>
                <a:cubicBezTo>
                  <a:pt x="2263914" y="866024"/>
                  <a:pt x="2294756" y="853089"/>
                  <a:pt x="2327598" y="853089"/>
                </a:cubicBezTo>
                <a:cubicBezTo>
                  <a:pt x="2490742" y="853089"/>
                  <a:pt x="2636770" y="714205"/>
                  <a:pt x="2652467" y="553528"/>
                </a:cubicBezTo>
                <a:cubicBezTo>
                  <a:pt x="2664221" y="518219"/>
                  <a:pt x="2656868" y="477966"/>
                  <a:pt x="2628855" y="449810"/>
                </a:cubicBezTo>
                <a:cubicBezTo>
                  <a:pt x="2055488" y="-123423"/>
                  <a:pt x="1139831" y="-148331"/>
                  <a:pt x="535479" y="372601"/>
                </a:cubicBezTo>
                <a:lnTo>
                  <a:pt x="466423" y="303630"/>
                </a:lnTo>
                <a:cubicBezTo>
                  <a:pt x="421426" y="258625"/>
                  <a:pt x="348417" y="258767"/>
                  <a:pt x="303707" y="303630"/>
                </a:cubicBezTo>
                <a:cubicBezTo>
                  <a:pt x="258692" y="348617"/>
                  <a:pt x="258692" y="421502"/>
                  <a:pt x="303707" y="466498"/>
                </a:cubicBezTo>
                <a:lnTo>
                  <a:pt x="372611" y="535412"/>
                </a:lnTo>
                <a:cubicBezTo>
                  <a:pt x="-148273" y="1140040"/>
                  <a:pt x="-123508" y="2055563"/>
                  <a:pt x="449868" y="2628721"/>
                </a:cubicBezTo>
                <a:cubicBezTo>
                  <a:pt x="450144" y="2628854"/>
                  <a:pt x="450287" y="2628997"/>
                  <a:pt x="450440" y="2629140"/>
                </a:cubicBezTo>
                <a:cubicBezTo>
                  <a:pt x="459765" y="2638274"/>
                  <a:pt x="470814" y="2645685"/>
                  <a:pt x="483129" y="2650724"/>
                </a:cubicBezTo>
                <a:cubicBezTo>
                  <a:pt x="495579" y="2656096"/>
                  <a:pt x="509028" y="2658715"/>
                  <a:pt x="522325" y="2658715"/>
                </a:cubicBezTo>
                <a:cubicBezTo>
                  <a:pt x="697509" y="2658648"/>
                  <a:pt x="850318" y="2505753"/>
                  <a:pt x="850318" y="2330722"/>
                </a:cubicBezTo>
                <a:cubicBezTo>
                  <a:pt x="850318" y="2262589"/>
                  <a:pt x="905363" y="2207344"/>
                  <a:pt x="973562" y="2207344"/>
                </a:cubicBezTo>
                <a:lnTo>
                  <a:pt x="981773" y="2207125"/>
                </a:lnTo>
                <a:cubicBezTo>
                  <a:pt x="1066393" y="2205220"/>
                  <a:pt x="1145622" y="2171321"/>
                  <a:pt x="1205477" y="2111266"/>
                </a:cubicBezTo>
                <a:cubicBezTo>
                  <a:pt x="1205763" y="2111123"/>
                  <a:pt x="1205763" y="2111123"/>
                  <a:pt x="1205763" y="2111123"/>
                </a:cubicBezTo>
                <a:cubicBezTo>
                  <a:pt x="1267475" y="2049277"/>
                  <a:pt x="1301698" y="1966933"/>
                  <a:pt x="1301413" y="1879341"/>
                </a:cubicBezTo>
                <a:cubicBezTo>
                  <a:pt x="1301413" y="1811133"/>
                  <a:pt x="1357172" y="1756021"/>
                  <a:pt x="1425085" y="1756021"/>
                </a:cubicBezTo>
                <a:cubicBezTo>
                  <a:pt x="1474187" y="1755945"/>
                  <a:pt x="1520326" y="1744344"/>
                  <a:pt x="1562207" y="1724894"/>
                </a:cubicBezTo>
                <a:lnTo>
                  <a:pt x="1711073" y="1873741"/>
                </a:lnTo>
                <a:lnTo>
                  <a:pt x="1711340" y="3251761"/>
                </a:lnTo>
                <a:lnTo>
                  <a:pt x="1641589" y="3251761"/>
                </a:lnTo>
                <a:lnTo>
                  <a:pt x="1173073" y="2582448"/>
                </a:lnTo>
                <a:cubicBezTo>
                  <a:pt x="1100207" y="2478016"/>
                  <a:pt x="956570" y="2452899"/>
                  <a:pt x="852433" y="2525851"/>
                </a:cubicBezTo>
                <a:cubicBezTo>
                  <a:pt x="748277" y="2598717"/>
                  <a:pt x="722817" y="2742335"/>
                  <a:pt x="795835" y="2846491"/>
                </a:cubicBezTo>
                <a:lnTo>
                  <a:pt x="1309909" y="3580897"/>
                </a:lnTo>
                <a:lnTo>
                  <a:pt x="1142088" y="3802344"/>
                </a:lnTo>
                <a:cubicBezTo>
                  <a:pt x="1103607" y="3852998"/>
                  <a:pt x="1113513" y="3925226"/>
                  <a:pt x="1164300" y="3963650"/>
                </a:cubicBezTo>
                <a:cubicBezTo>
                  <a:pt x="1185112" y="3979413"/>
                  <a:pt x="1209449" y="3986996"/>
                  <a:pt x="1233652" y="3986996"/>
                </a:cubicBezTo>
                <a:cubicBezTo>
                  <a:pt x="1268447" y="3986996"/>
                  <a:pt x="1302842" y="3971289"/>
                  <a:pt x="1325473" y="3941428"/>
                </a:cubicBezTo>
                <a:lnTo>
                  <a:pt x="1501095" y="3709799"/>
                </a:lnTo>
                <a:cubicBezTo>
                  <a:pt x="1508020" y="3710428"/>
                  <a:pt x="1514677" y="3712352"/>
                  <a:pt x="1521745" y="3712352"/>
                </a:cubicBezTo>
                <a:lnTo>
                  <a:pt x="3566725" y="3712352"/>
                </a:lnTo>
                <a:lnTo>
                  <a:pt x="3740346" y="3941437"/>
                </a:lnTo>
                <a:cubicBezTo>
                  <a:pt x="3762987" y="3971298"/>
                  <a:pt x="3797363" y="3987005"/>
                  <a:pt x="3832177" y="3987005"/>
                </a:cubicBezTo>
                <a:cubicBezTo>
                  <a:pt x="3856370" y="3987005"/>
                  <a:pt x="3880716" y="3979423"/>
                  <a:pt x="3901519" y="3963659"/>
                </a:cubicBezTo>
                <a:cubicBezTo>
                  <a:pt x="3952325" y="3925235"/>
                  <a:pt x="3962221" y="3853007"/>
                  <a:pt x="3923741" y="3802353"/>
                </a:cubicBezTo>
                <a:lnTo>
                  <a:pt x="3855532" y="3712361"/>
                </a:lnTo>
                <a:lnTo>
                  <a:pt x="3926846" y="3712361"/>
                </a:lnTo>
                <a:cubicBezTo>
                  <a:pt x="4054061" y="3712342"/>
                  <a:pt x="4157065" y="3609196"/>
                  <a:pt x="4157065" y="3482037"/>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pic>
        <p:nvPicPr>
          <p:cNvPr id="41" name="Picture Placeholder 3"/>
          <p:cNvPicPr>
            <a:picLocks noChangeAspect="1"/>
          </p:cNvPicPr>
          <p:nvPr/>
        </p:nvPicPr>
        <p:blipFill>
          <a:blip r:embed="rId3" cstate="print">
            <a:extLst>
              <a:ext uri="{28A0092B-C50C-407E-A947-70E740481C1C}">
                <a14:useLocalDpi xmlns:a14="http://schemas.microsoft.com/office/drawing/2010/main" val="0"/>
              </a:ext>
            </a:extLst>
          </a:blip>
          <a:srcRect t="9647" b="9647"/>
          <a:stretch>
            <a:fillRect/>
          </a:stretch>
        </p:blipFill>
        <p:spPr>
          <a:xfrm>
            <a:off x="5581803" y="881794"/>
            <a:ext cx="6377174" cy="3857500"/>
          </a:xfrm>
          <a:custGeom>
            <a:avLst/>
            <a:gdLst>
              <a:gd name="connsiteX0" fmla="*/ 5655502 w 10124616"/>
              <a:gd name="connsiteY0" fmla="*/ 1186 h 6123370"/>
              <a:gd name="connsiteX1" fmla="*/ 5911197 w 10124616"/>
              <a:gd name="connsiteY1" fmla="*/ 2634 h 6123370"/>
              <a:gd name="connsiteX2" fmla="*/ 7542024 w 10124616"/>
              <a:gd name="connsiteY2" fmla="*/ 327191 h 6123370"/>
              <a:gd name="connsiteX3" fmla="*/ 9028075 w 10124616"/>
              <a:gd name="connsiteY3" fmla="*/ 1102087 h 6123370"/>
              <a:gd name="connsiteX4" fmla="*/ 9644852 w 10124616"/>
              <a:gd name="connsiteY4" fmla="*/ 1664719 h 6123370"/>
              <a:gd name="connsiteX5" fmla="*/ 10043451 w 10124616"/>
              <a:gd name="connsiteY5" fmla="*/ 2319369 h 6123370"/>
              <a:gd name="connsiteX6" fmla="*/ 10122235 w 10124616"/>
              <a:gd name="connsiteY6" fmla="*/ 2717773 h 6123370"/>
              <a:gd name="connsiteX7" fmla="*/ 10090332 w 10124616"/>
              <a:gd name="connsiteY7" fmla="*/ 3040068 h 6123370"/>
              <a:gd name="connsiteX8" fmla="*/ 9922546 w 10124616"/>
              <a:gd name="connsiteY8" fmla="*/ 3426075 h 6123370"/>
              <a:gd name="connsiteX9" fmla="*/ 9757256 w 10124616"/>
              <a:gd name="connsiteY9" fmla="*/ 3645591 h 6123370"/>
              <a:gd name="connsiteX10" fmla="*/ 9407720 w 10124616"/>
              <a:gd name="connsiteY10" fmla="*/ 3885928 h 6123370"/>
              <a:gd name="connsiteX11" fmla="*/ 8898667 w 10124616"/>
              <a:gd name="connsiteY11" fmla="*/ 3941685 h 6123370"/>
              <a:gd name="connsiteX12" fmla="*/ 8146086 w 10124616"/>
              <a:gd name="connsiteY12" fmla="*/ 3972877 h 6123370"/>
              <a:gd name="connsiteX13" fmla="*/ 7438747 w 10124616"/>
              <a:gd name="connsiteY13" fmla="*/ 4296107 h 6123370"/>
              <a:gd name="connsiteX14" fmla="*/ 6753873 w 10124616"/>
              <a:gd name="connsiteY14" fmla="*/ 4984445 h 6123370"/>
              <a:gd name="connsiteX15" fmla="*/ 6509253 w 10124616"/>
              <a:gd name="connsiteY15" fmla="*/ 5308066 h 6123370"/>
              <a:gd name="connsiteX16" fmla="*/ 5616811 w 10124616"/>
              <a:gd name="connsiteY16" fmla="*/ 5921932 h 6123370"/>
              <a:gd name="connsiteX17" fmla="*/ 5606280 w 10124616"/>
              <a:gd name="connsiteY17" fmla="*/ 5924037 h 6123370"/>
              <a:gd name="connsiteX18" fmla="*/ 5215637 w 10124616"/>
              <a:gd name="connsiteY18" fmla="*/ 6039371 h 6123370"/>
              <a:gd name="connsiteX19" fmla="*/ 4530764 w 10124616"/>
              <a:gd name="connsiteY19" fmla="*/ 6121484 h 6123370"/>
              <a:gd name="connsiteX20" fmla="*/ 2768190 w 10124616"/>
              <a:gd name="connsiteY20" fmla="*/ 5871945 h 6123370"/>
              <a:gd name="connsiteX21" fmla="*/ 1264976 w 10124616"/>
              <a:gd name="connsiteY21" fmla="*/ 5198892 h 6123370"/>
              <a:gd name="connsiteX22" fmla="*/ 578621 w 10124616"/>
              <a:gd name="connsiteY22" fmla="*/ 4660902 h 6123370"/>
              <a:gd name="connsiteX23" fmla="*/ 166370 w 10124616"/>
              <a:gd name="connsiteY23" fmla="*/ 4122756 h 6123370"/>
              <a:gd name="connsiteX24" fmla="*/ 3732 w 10124616"/>
              <a:gd name="connsiteY24" fmla="*/ 3597555 h 6123370"/>
              <a:gd name="connsiteX25" fmla="*/ 115278 w 10124616"/>
              <a:gd name="connsiteY25" fmla="*/ 3025720 h 6123370"/>
              <a:gd name="connsiteX26" fmla="*/ 407793 w 10124616"/>
              <a:gd name="connsiteY26" fmla="*/ 2624196 h 6123370"/>
              <a:gd name="connsiteX27" fmla="*/ 926518 w 10124616"/>
              <a:gd name="connsiteY27" fmla="*/ 2268993 h 6123370"/>
              <a:gd name="connsiteX28" fmla="*/ 1627772 w 10124616"/>
              <a:gd name="connsiteY28" fmla="*/ 2148357 h 6123370"/>
              <a:gd name="connsiteX29" fmla="*/ 2273567 w 10124616"/>
              <a:gd name="connsiteY29" fmla="*/ 2032945 h 6123370"/>
              <a:gd name="connsiteX30" fmla="*/ 2941904 w 10124616"/>
              <a:gd name="connsiteY30" fmla="*/ 1640623 h 6123370"/>
              <a:gd name="connsiteX31" fmla="*/ 3522174 w 10124616"/>
              <a:gd name="connsiteY31" fmla="*/ 1012643 h 6123370"/>
              <a:gd name="connsiteX32" fmla="*/ 3694640 w 10124616"/>
              <a:gd name="connsiteY32" fmla="*/ 794764 h 6123370"/>
              <a:gd name="connsiteX33" fmla="*/ 4264926 w 10124616"/>
              <a:gd name="connsiteY33" fmla="*/ 341929 h 6123370"/>
              <a:gd name="connsiteX34" fmla="*/ 4895977 w 10124616"/>
              <a:gd name="connsiteY34" fmla="*/ 98707 h 6123370"/>
              <a:gd name="connsiteX35" fmla="*/ 5655502 w 10124616"/>
              <a:gd name="connsiteY35" fmla="*/ 1186 h 612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124616" h="6123370">
                <a:moveTo>
                  <a:pt x="5655502" y="1186"/>
                </a:moveTo>
                <a:cubicBezTo>
                  <a:pt x="5740764" y="-826"/>
                  <a:pt x="5826076" y="-232"/>
                  <a:pt x="5911197" y="2634"/>
                </a:cubicBezTo>
                <a:cubicBezTo>
                  <a:pt x="6467599" y="24001"/>
                  <a:pt x="7017682" y="142376"/>
                  <a:pt x="7542024" y="327191"/>
                </a:cubicBezTo>
                <a:cubicBezTo>
                  <a:pt x="8069876" y="514891"/>
                  <a:pt x="8576121" y="769888"/>
                  <a:pt x="9028075" y="1102087"/>
                </a:cubicBezTo>
                <a:cubicBezTo>
                  <a:pt x="9252258" y="1267718"/>
                  <a:pt x="9462791" y="1453313"/>
                  <a:pt x="9644852" y="1664719"/>
                </a:cubicBezTo>
                <a:cubicBezTo>
                  <a:pt x="9811780" y="1859281"/>
                  <a:pt x="9955931" y="2077238"/>
                  <a:pt x="10043451" y="2319369"/>
                </a:cubicBezTo>
                <a:cubicBezTo>
                  <a:pt x="10088304" y="2447258"/>
                  <a:pt x="10121143" y="2581619"/>
                  <a:pt x="10122235" y="2717773"/>
                </a:cubicBezTo>
                <a:cubicBezTo>
                  <a:pt x="10130192" y="2825621"/>
                  <a:pt x="10117867" y="2935496"/>
                  <a:pt x="10090332" y="3040068"/>
                </a:cubicBezTo>
                <a:cubicBezTo>
                  <a:pt x="10060534" y="3178016"/>
                  <a:pt x="9996415" y="3306607"/>
                  <a:pt x="9922546" y="3426075"/>
                </a:cubicBezTo>
                <a:cubicBezTo>
                  <a:pt x="9873403" y="3503276"/>
                  <a:pt x="9821842" y="3580555"/>
                  <a:pt x="9757256" y="3645591"/>
                </a:cubicBezTo>
                <a:cubicBezTo>
                  <a:pt x="9663573" y="3753282"/>
                  <a:pt x="9542667" y="3838360"/>
                  <a:pt x="9407720" y="3885928"/>
                </a:cubicBezTo>
                <a:cubicBezTo>
                  <a:pt x="9244848" y="3943634"/>
                  <a:pt x="9069418" y="3946207"/>
                  <a:pt x="8898667" y="3941685"/>
                </a:cubicBezTo>
                <a:cubicBezTo>
                  <a:pt x="8647728" y="3933262"/>
                  <a:pt x="8393436" y="3920240"/>
                  <a:pt x="8146086" y="3972877"/>
                </a:cubicBezTo>
                <a:cubicBezTo>
                  <a:pt x="7889375" y="4024890"/>
                  <a:pt x="7649124" y="4141783"/>
                  <a:pt x="7438747" y="4296107"/>
                </a:cubicBezTo>
                <a:cubicBezTo>
                  <a:pt x="7176108" y="4488019"/>
                  <a:pt x="6953796" y="4729214"/>
                  <a:pt x="6753873" y="4984445"/>
                </a:cubicBezTo>
                <a:cubicBezTo>
                  <a:pt x="6669082" y="5089797"/>
                  <a:pt x="6595993" y="5204117"/>
                  <a:pt x="6509253" y="5308066"/>
                </a:cubicBezTo>
                <a:cubicBezTo>
                  <a:pt x="6274773" y="5589109"/>
                  <a:pt x="5958390" y="5794745"/>
                  <a:pt x="5616811" y="5921932"/>
                </a:cubicBezTo>
                <a:cubicBezTo>
                  <a:pt x="5614159" y="5922399"/>
                  <a:pt x="5608854" y="5923491"/>
                  <a:pt x="5606280" y="5924037"/>
                </a:cubicBezTo>
                <a:cubicBezTo>
                  <a:pt x="5479992" y="5974178"/>
                  <a:pt x="5348166" y="6010128"/>
                  <a:pt x="5215637" y="6039371"/>
                </a:cubicBezTo>
                <a:cubicBezTo>
                  <a:pt x="4990752" y="6089356"/>
                  <a:pt x="4760797" y="6113842"/>
                  <a:pt x="4530764" y="6121484"/>
                </a:cubicBezTo>
                <a:cubicBezTo>
                  <a:pt x="3934502" y="6138328"/>
                  <a:pt x="3338787" y="6041320"/>
                  <a:pt x="2768190" y="5871945"/>
                </a:cubicBezTo>
                <a:cubicBezTo>
                  <a:pt x="2241040" y="5713644"/>
                  <a:pt x="1731127" y="5492491"/>
                  <a:pt x="1264976" y="5198892"/>
                </a:cubicBezTo>
                <a:cubicBezTo>
                  <a:pt x="1019030" y="5043087"/>
                  <a:pt x="785331" y="4866304"/>
                  <a:pt x="578621" y="4660902"/>
                </a:cubicBezTo>
                <a:cubicBezTo>
                  <a:pt x="418324" y="4500885"/>
                  <a:pt x="273782" y="4322855"/>
                  <a:pt x="166370" y="4122756"/>
                </a:cubicBezTo>
                <a:cubicBezTo>
                  <a:pt x="79396" y="3960322"/>
                  <a:pt x="18163" y="3781980"/>
                  <a:pt x="3732" y="3597555"/>
                </a:cubicBezTo>
                <a:cubicBezTo>
                  <a:pt x="-13194" y="3401355"/>
                  <a:pt x="28070" y="3201801"/>
                  <a:pt x="115278" y="3025720"/>
                </a:cubicBezTo>
                <a:cubicBezTo>
                  <a:pt x="188290" y="2875996"/>
                  <a:pt x="291334" y="2742572"/>
                  <a:pt x="407793" y="2624196"/>
                </a:cubicBezTo>
                <a:cubicBezTo>
                  <a:pt x="554597" y="2472913"/>
                  <a:pt x="728701" y="2344635"/>
                  <a:pt x="926518" y="2268993"/>
                </a:cubicBezTo>
                <a:cubicBezTo>
                  <a:pt x="1149531" y="2181655"/>
                  <a:pt x="1391266" y="2164889"/>
                  <a:pt x="1627772" y="2148357"/>
                </a:cubicBezTo>
                <a:cubicBezTo>
                  <a:pt x="1845871" y="2130187"/>
                  <a:pt x="2065843" y="2105389"/>
                  <a:pt x="2273567" y="2032945"/>
                </a:cubicBezTo>
                <a:cubicBezTo>
                  <a:pt x="2520370" y="1949739"/>
                  <a:pt x="2744554" y="1809062"/>
                  <a:pt x="2941904" y="1640623"/>
                </a:cubicBezTo>
                <a:cubicBezTo>
                  <a:pt x="3159379" y="1455184"/>
                  <a:pt x="3348771" y="1239177"/>
                  <a:pt x="3522174" y="1012643"/>
                </a:cubicBezTo>
                <a:cubicBezTo>
                  <a:pt x="3577947" y="938717"/>
                  <a:pt x="3632471" y="863621"/>
                  <a:pt x="3694640" y="794764"/>
                </a:cubicBezTo>
                <a:cubicBezTo>
                  <a:pt x="3856654" y="612289"/>
                  <a:pt x="4051196" y="459368"/>
                  <a:pt x="4264926" y="341929"/>
                </a:cubicBezTo>
                <a:cubicBezTo>
                  <a:pt x="4463056" y="232912"/>
                  <a:pt x="4676630" y="152826"/>
                  <a:pt x="4895977" y="98707"/>
                </a:cubicBezTo>
                <a:cubicBezTo>
                  <a:pt x="5144381" y="36712"/>
                  <a:pt x="5399716" y="7221"/>
                  <a:pt x="5655502" y="1186"/>
                </a:cubicBezTo>
                <a:close/>
              </a:path>
            </a:pathLst>
          </a:custGeom>
          <a:solidFill>
            <a:schemeClr val="bg2">
              <a:lumMod val="85000"/>
            </a:schemeClr>
          </a:solidFill>
        </p:spPr>
      </p:pic>
      <p:sp>
        <p:nvSpPr>
          <p:cNvPr id="46" name="Rectangle 45">
            <a:extLst>
              <a:ext uri="{FF2B5EF4-FFF2-40B4-BE49-F238E27FC236}">
                <a16:creationId xmlns:a16="http://schemas.microsoft.com/office/drawing/2014/main" id="{E1962287-6906-4104-BEC7-5E7BE1D18170}"/>
              </a:ext>
            </a:extLst>
          </p:cNvPr>
          <p:cNvSpPr/>
          <p:nvPr/>
        </p:nvSpPr>
        <p:spPr>
          <a:xfrm>
            <a:off x="254641" y="212288"/>
            <a:ext cx="5094139" cy="5649344"/>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BD52AB0E-5E1D-43B4-86EC-4AF4D33E0569}"/>
              </a:ext>
            </a:extLst>
          </p:cNvPr>
          <p:cNvGrpSpPr/>
          <p:nvPr/>
        </p:nvGrpSpPr>
        <p:grpSpPr>
          <a:xfrm>
            <a:off x="378372" y="212287"/>
            <a:ext cx="4934408" cy="1462387"/>
            <a:chOff x="601456" y="459389"/>
            <a:chExt cx="4292368" cy="1497846"/>
          </a:xfrm>
        </p:grpSpPr>
        <p:sp>
          <p:nvSpPr>
            <p:cNvPr id="50" name="Rectangle 49">
              <a:extLst>
                <a:ext uri="{FF2B5EF4-FFF2-40B4-BE49-F238E27FC236}">
                  <a16:creationId xmlns:a16="http://schemas.microsoft.com/office/drawing/2014/main" id="{AACF0291-88F5-4F49-A950-6FC19FBCF5E7}"/>
                </a:ext>
              </a:extLst>
            </p:cNvPr>
            <p:cNvSpPr/>
            <p:nvPr/>
          </p:nvSpPr>
          <p:spPr>
            <a:xfrm>
              <a:off x="601456" y="459389"/>
              <a:ext cx="4264974" cy="338554"/>
            </a:xfrm>
            <a:prstGeom prst="rect">
              <a:avLst/>
            </a:prstGeom>
          </p:spPr>
          <p:txBody>
            <a:bodyPr wrap="square">
              <a:spAutoFit/>
            </a:bodyPr>
            <a:lstStyle/>
            <a:p>
              <a:r>
                <a:rPr lang="en-US" sz="1600" b="1" dirty="0">
                  <a:solidFill>
                    <a:schemeClr val="bg1"/>
                  </a:solidFill>
                  <a:latin typeface="Century Schoolbook" panose="02040604050505020304" pitchFamily="18" charset="0"/>
                </a:rPr>
                <a:t>Pool Security: </a:t>
              </a:r>
              <a:endParaRPr lang="en-US" sz="1600" dirty="0">
                <a:solidFill>
                  <a:schemeClr val="bg1"/>
                </a:solidFill>
                <a:latin typeface="Century Schoolbook" panose="02040604050505020304" pitchFamily="18" charset="0"/>
              </a:endParaRPr>
            </a:p>
          </p:txBody>
        </p:sp>
        <p:sp>
          <p:nvSpPr>
            <p:cNvPr id="51" name="Rectangle 50">
              <a:extLst>
                <a:ext uri="{FF2B5EF4-FFF2-40B4-BE49-F238E27FC236}">
                  <a16:creationId xmlns:a16="http://schemas.microsoft.com/office/drawing/2014/main" id="{C90BE3C7-5C9B-4526-88C5-0C7041B11BC6}"/>
                </a:ext>
              </a:extLst>
            </p:cNvPr>
            <p:cNvSpPr/>
            <p:nvPr/>
          </p:nvSpPr>
          <p:spPr>
            <a:xfrm>
              <a:off x="628850" y="797943"/>
              <a:ext cx="4264974" cy="1159292"/>
            </a:xfrm>
            <a:prstGeom prst="rect">
              <a:avLst/>
            </a:prstGeom>
          </p:spPr>
          <p:txBody>
            <a:bodyPr wrap="square">
              <a:spAutoFit/>
            </a:bodyPr>
            <a:lstStyle/>
            <a:p>
              <a:pPr>
                <a:spcBef>
                  <a:spcPts val="200"/>
                </a:spcBef>
              </a:pPr>
              <a:r>
                <a:rPr lang="en-US" sz="1100" dirty="0">
                  <a:solidFill>
                    <a:schemeClr val="bg1"/>
                  </a:solidFill>
                  <a:latin typeface="Century Schoolbook" panose="02040604050505020304" pitchFamily="18" charset="0"/>
                </a:rPr>
                <a:t>Use an approved safety cover and keep the pool covered when not in use. </a:t>
              </a:r>
            </a:p>
            <a:p>
              <a:pPr>
                <a:spcBef>
                  <a:spcPts val="200"/>
                </a:spcBef>
              </a:pPr>
              <a:r>
                <a:rPr lang="en-US" sz="1100" dirty="0">
                  <a:solidFill>
                    <a:schemeClr val="bg1"/>
                  </a:solidFill>
                  <a:latin typeface="Century Schoolbook" panose="02040604050505020304" pitchFamily="18" charset="0"/>
                </a:rPr>
                <a:t>Never allow children access to the pool without adult supervision. </a:t>
              </a:r>
            </a:p>
            <a:p>
              <a:pPr>
                <a:spcBef>
                  <a:spcPts val="200"/>
                </a:spcBef>
              </a:pPr>
              <a:r>
                <a:rPr lang="en-US" sz="1100" dirty="0">
                  <a:solidFill>
                    <a:schemeClr val="bg1"/>
                  </a:solidFill>
                  <a:latin typeface="Century Schoolbook" panose="02040604050505020304" pitchFamily="18" charset="0"/>
                </a:rPr>
                <a:t>Fence and lock your pool. Consider installing a water surface tension alarm. </a:t>
              </a:r>
            </a:p>
          </p:txBody>
        </p:sp>
      </p:grpSp>
      <p:grpSp>
        <p:nvGrpSpPr>
          <p:cNvPr id="52" name="Group 51">
            <a:extLst>
              <a:ext uri="{FF2B5EF4-FFF2-40B4-BE49-F238E27FC236}">
                <a16:creationId xmlns:a16="http://schemas.microsoft.com/office/drawing/2014/main" id="{468A321F-8DD2-48A8-9CDE-22FC39311B1E}"/>
              </a:ext>
            </a:extLst>
          </p:cNvPr>
          <p:cNvGrpSpPr/>
          <p:nvPr/>
        </p:nvGrpSpPr>
        <p:grpSpPr>
          <a:xfrm>
            <a:off x="409864" y="1386528"/>
            <a:ext cx="4871424" cy="1145715"/>
            <a:chOff x="628851" y="2381989"/>
            <a:chExt cx="4319763" cy="1145715"/>
          </a:xfrm>
        </p:grpSpPr>
        <p:sp>
          <p:nvSpPr>
            <p:cNvPr id="53" name="TextBox 52">
              <a:extLst>
                <a:ext uri="{FF2B5EF4-FFF2-40B4-BE49-F238E27FC236}">
                  <a16:creationId xmlns:a16="http://schemas.microsoft.com/office/drawing/2014/main" id="{BC3805A0-03D7-4C9A-806F-DAD2845A2FE3}"/>
                </a:ext>
              </a:extLst>
            </p:cNvPr>
            <p:cNvSpPr txBox="1"/>
            <p:nvPr/>
          </p:nvSpPr>
          <p:spPr>
            <a:xfrm>
              <a:off x="628851" y="2732615"/>
              <a:ext cx="4319763" cy="795089"/>
            </a:xfrm>
            <a:prstGeom prst="rect">
              <a:avLst/>
            </a:prstGeom>
          </p:spPr>
          <p:txBody>
            <a:bodyPr wrap="square">
              <a:spAutoFit/>
            </a:bodyPr>
            <a:lstStyle>
              <a:defPPr>
                <a:defRPr lang="en-US"/>
              </a:defPPr>
              <a:lvl1pPr algn="just">
                <a:spcBef>
                  <a:spcPts val="200"/>
                </a:spcBef>
                <a:defRPr sz="1100">
                  <a:solidFill>
                    <a:schemeClr val="bg1"/>
                  </a:solidFill>
                  <a:latin typeface="Metropolis" panose="00000500000000000000" pitchFamily="50" charset="0"/>
                </a:defRPr>
              </a:lvl1pPr>
            </a:lstStyle>
            <a:p>
              <a:pPr algn="l"/>
              <a:r>
                <a:rPr lang="en-US" dirty="0">
                  <a:latin typeface="Century Schoolbook" panose="02040604050505020304" pitchFamily="18" charset="0"/>
                </a:rPr>
                <a:t>Always test water depth before diving. If you are unable to see below the water’s surface, don’t </a:t>
              </a:r>
              <a:r>
                <a:rPr lang="en-US" dirty="0" smtClean="0">
                  <a:latin typeface="Century Schoolbook" panose="02040604050505020304" pitchFamily="18" charset="0"/>
                </a:rPr>
                <a:t>dive.</a:t>
              </a:r>
              <a:endParaRPr lang="en-US" dirty="0">
                <a:latin typeface="Century Schoolbook" panose="02040604050505020304" pitchFamily="18" charset="0"/>
              </a:endParaRPr>
            </a:p>
            <a:p>
              <a:pPr algn="l"/>
              <a:r>
                <a:rPr lang="en-US" dirty="0">
                  <a:latin typeface="Century Schoolbook" panose="02040604050505020304" pitchFamily="18" charset="0"/>
                </a:rPr>
                <a:t>NEVER dive into rivers or other moving bodies of water. Keep your arms extended above your head when diving. </a:t>
              </a:r>
            </a:p>
          </p:txBody>
        </p:sp>
        <p:sp>
          <p:nvSpPr>
            <p:cNvPr id="54" name="Rectangle 53">
              <a:extLst>
                <a:ext uri="{FF2B5EF4-FFF2-40B4-BE49-F238E27FC236}">
                  <a16:creationId xmlns:a16="http://schemas.microsoft.com/office/drawing/2014/main" id="{87F693F9-F64A-4428-9C4B-94294CA7984E}"/>
                </a:ext>
              </a:extLst>
            </p:cNvPr>
            <p:cNvSpPr/>
            <p:nvPr/>
          </p:nvSpPr>
          <p:spPr>
            <a:xfrm>
              <a:off x="628851" y="2381989"/>
              <a:ext cx="4264974" cy="338554"/>
            </a:xfrm>
            <a:prstGeom prst="rect">
              <a:avLst/>
            </a:prstGeom>
          </p:spPr>
          <p:txBody>
            <a:bodyPr wrap="square">
              <a:spAutoFit/>
            </a:bodyPr>
            <a:lstStyle/>
            <a:p>
              <a:r>
                <a:rPr lang="en-US" sz="1600" b="1" dirty="0">
                  <a:solidFill>
                    <a:schemeClr val="bg1"/>
                  </a:solidFill>
                  <a:latin typeface="Century Schoolbook" panose="02040604050505020304" pitchFamily="18" charset="0"/>
                </a:rPr>
                <a:t>Diving Security: </a:t>
              </a:r>
            </a:p>
          </p:txBody>
        </p:sp>
      </p:grpSp>
      <p:grpSp>
        <p:nvGrpSpPr>
          <p:cNvPr id="55" name="Group 54">
            <a:extLst>
              <a:ext uri="{FF2B5EF4-FFF2-40B4-BE49-F238E27FC236}">
                <a16:creationId xmlns:a16="http://schemas.microsoft.com/office/drawing/2014/main" id="{603FDE68-2857-436F-8AD7-7AA88FB1D181}"/>
              </a:ext>
            </a:extLst>
          </p:cNvPr>
          <p:cNvGrpSpPr/>
          <p:nvPr/>
        </p:nvGrpSpPr>
        <p:grpSpPr>
          <a:xfrm>
            <a:off x="409864" y="2532243"/>
            <a:ext cx="4824785" cy="1494091"/>
            <a:chOff x="409864" y="2932230"/>
            <a:chExt cx="4824785" cy="1494091"/>
          </a:xfrm>
        </p:grpSpPr>
        <p:sp>
          <p:nvSpPr>
            <p:cNvPr id="56" name="TextBox 55">
              <a:extLst>
                <a:ext uri="{FF2B5EF4-FFF2-40B4-BE49-F238E27FC236}">
                  <a16:creationId xmlns:a16="http://schemas.microsoft.com/office/drawing/2014/main" id="{0ACA69EB-E926-457A-ACB8-FE73124D0F58}"/>
                </a:ext>
              </a:extLst>
            </p:cNvPr>
            <p:cNvSpPr txBox="1"/>
            <p:nvPr/>
          </p:nvSpPr>
          <p:spPr>
            <a:xfrm>
              <a:off x="425011" y="3292677"/>
              <a:ext cx="4809638" cy="1133644"/>
            </a:xfrm>
            <a:prstGeom prst="rect">
              <a:avLst/>
            </a:prstGeom>
          </p:spPr>
          <p:txBody>
            <a:bodyPr wrap="square">
              <a:spAutoFit/>
            </a:bodyPr>
            <a:lstStyle>
              <a:defPPr>
                <a:defRPr lang="en-US"/>
              </a:defPPr>
              <a:lvl1pPr>
                <a:spcBef>
                  <a:spcPts val="200"/>
                </a:spcBef>
                <a:defRPr sz="1000">
                  <a:solidFill>
                    <a:schemeClr val="bg1"/>
                  </a:solidFill>
                  <a:latin typeface="Metropolis" panose="00000500000000000000" pitchFamily="50" charset="0"/>
                </a:defRPr>
              </a:lvl1pPr>
            </a:lstStyle>
            <a:p>
              <a:r>
                <a:rPr lang="en-US" sz="1100" dirty="0">
                  <a:latin typeface="Century Schoolbook" panose="02040604050505020304" pitchFamily="18" charset="0"/>
                </a:rPr>
                <a:t>Parents are the first line of defense in keeping kids safe in the water. Never leave children unattended near water, not even for just a minute.</a:t>
              </a:r>
            </a:p>
            <a:p>
              <a:r>
                <a:rPr lang="en-US" sz="1100" dirty="0">
                  <a:latin typeface="Century Schoolbook" panose="02040604050505020304" pitchFamily="18" charset="0"/>
                </a:rPr>
                <a:t>If your child is in the water, you should be too! Constant, undistracted supervision and barriers such as pool fencing are necessary even when children have completed swimming classes. </a:t>
              </a:r>
            </a:p>
          </p:txBody>
        </p:sp>
        <p:sp>
          <p:nvSpPr>
            <p:cNvPr id="57" name="Rectangle 56">
              <a:extLst>
                <a:ext uri="{FF2B5EF4-FFF2-40B4-BE49-F238E27FC236}">
                  <a16:creationId xmlns:a16="http://schemas.microsoft.com/office/drawing/2014/main" id="{67997A26-30FA-4FC6-8D86-2094D5F9856C}"/>
                </a:ext>
              </a:extLst>
            </p:cNvPr>
            <p:cNvSpPr/>
            <p:nvPr/>
          </p:nvSpPr>
          <p:spPr>
            <a:xfrm>
              <a:off x="409864" y="2932230"/>
              <a:ext cx="4319763" cy="338554"/>
            </a:xfrm>
            <a:prstGeom prst="rect">
              <a:avLst/>
            </a:prstGeom>
          </p:spPr>
          <p:txBody>
            <a:bodyPr wrap="square">
              <a:spAutoFit/>
            </a:bodyPr>
            <a:lstStyle/>
            <a:p>
              <a:r>
                <a:rPr lang="en-US" sz="1600" b="1" dirty="0">
                  <a:solidFill>
                    <a:schemeClr val="bg1"/>
                  </a:solidFill>
                  <a:latin typeface="Century Schoolbook" panose="02040604050505020304" pitchFamily="18" charset="0"/>
                </a:rPr>
                <a:t>Never Leave Children Unattended: </a:t>
              </a:r>
            </a:p>
          </p:txBody>
        </p:sp>
      </p:grpSp>
      <p:grpSp>
        <p:nvGrpSpPr>
          <p:cNvPr id="58" name="Group 57">
            <a:extLst>
              <a:ext uri="{FF2B5EF4-FFF2-40B4-BE49-F238E27FC236}">
                <a16:creationId xmlns:a16="http://schemas.microsoft.com/office/drawing/2014/main" id="{5AA222FA-BE4C-49E4-ADC8-34CEA3123E62}"/>
              </a:ext>
            </a:extLst>
          </p:cNvPr>
          <p:cNvGrpSpPr/>
          <p:nvPr/>
        </p:nvGrpSpPr>
        <p:grpSpPr>
          <a:xfrm>
            <a:off x="425011" y="4026334"/>
            <a:ext cx="4468814" cy="938408"/>
            <a:chOff x="628851" y="4277898"/>
            <a:chExt cx="4264974" cy="938408"/>
          </a:xfrm>
        </p:grpSpPr>
        <p:sp>
          <p:nvSpPr>
            <p:cNvPr id="59" name="TextBox 58">
              <a:extLst>
                <a:ext uri="{FF2B5EF4-FFF2-40B4-BE49-F238E27FC236}">
                  <a16:creationId xmlns:a16="http://schemas.microsoft.com/office/drawing/2014/main" id="{C8E2A339-D043-46E1-9CE0-B9F380F3E0D1}"/>
                </a:ext>
              </a:extLst>
            </p:cNvPr>
            <p:cNvSpPr txBox="1"/>
            <p:nvPr/>
          </p:nvSpPr>
          <p:spPr>
            <a:xfrm>
              <a:off x="628851" y="4277898"/>
              <a:ext cx="4264974" cy="338554"/>
            </a:xfrm>
            <a:prstGeom prst="rect">
              <a:avLst/>
            </a:prstGeom>
          </p:spPr>
          <p:txBody>
            <a:bodyPr wrap="square">
              <a:spAutoFit/>
            </a:bodyPr>
            <a:lstStyle>
              <a:defPPr>
                <a:defRPr lang="en-US"/>
              </a:defPPr>
              <a:lvl1pPr>
                <a:defRPr sz="1600" b="1">
                  <a:solidFill>
                    <a:schemeClr val="bg1"/>
                  </a:solidFill>
                  <a:latin typeface="Metropolis" panose="00000500000000000000" pitchFamily="50" charset="0"/>
                </a:defRPr>
              </a:lvl1pPr>
            </a:lstStyle>
            <a:p>
              <a:r>
                <a:rPr lang="en-US" dirty="0">
                  <a:latin typeface="Century Schoolbook" panose="02040604050505020304" pitchFamily="18" charset="0"/>
                </a:rPr>
                <a:t>Read </a:t>
              </a:r>
              <a:r>
                <a:rPr lang="en-US" dirty="0" smtClean="0">
                  <a:latin typeface="Century Schoolbook" panose="02040604050505020304" pitchFamily="18" charset="0"/>
                </a:rPr>
                <a:t>All </a:t>
              </a:r>
              <a:r>
                <a:rPr lang="en-US" dirty="0">
                  <a:latin typeface="Century Schoolbook" panose="02040604050505020304" pitchFamily="18" charset="0"/>
                </a:rPr>
                <a:t>P</a:t>
              </a:r>
              <a:r>
                <a:rPr lang="en-US" dirty="0" smtClean="0">
                  <a:latin typeface="Century Schoolbook" panose="02040604050505020304" pitchFamily="18" charset="0"/>
                </a:rPr>
                <a:t>osted </a:t>
              </a:r>
              <a:r>
                <a:rPr lang="en-US" dirty="0">
                  <a:latin typeface="Century Schoolbook" panose="02040604050505020304" pitchFamily="18" charset="0"/>
                </a:rPr>
                <a:t>S</a:t>
              </a:r>
              <a:r>
                <a:rPr lang="en-US" dirty="0" smtClean="0">
                  <a:latin typeface="Century Schoolbook" panose="02040604050505020304" pitchFamily="18" charset="0"/>
                </a:rPr>
                <a:t>igns</a:t>
              </a:r>
              <a:r>
                <a:rPr lang="en-US" dirty="0">
                  <a:latin typeface="Century Schoolbook" panose="02040604050505020304" pitchFamily="18" charset="0"/>
                </a:rPr>
                <a:t>: </a:t>
              </a:r>
            </a:p>
          </p:txBody>
        </p:sp>
        <p:sp>
          <p:nvSpPr>
            <p:cNvPr id="60" name="TextBox 59">
              <a:extLst>
                <a:ext uri="{FF2B5EF4-FFF2-40B4-BE49-F238E27FC236}">
                  <a16:creationId xmlns:a16="http://schemas.microsoft.com/office/drawing/2014/main" id="{461AC01D-3BE4-4C07-966F-13D1794F9CCE}"/>
                </a:ext>
              </a:extLst>
            </p:cNvPr>
            <p:cNvSpPr txBox="1"/>
            <p:nvPr/>
          </p:nvSpPr>
          <p:spPr>
            <a:xfrm>
              <a:off x="628851" y="4616142"/>
              <a:ext cx="4264974" cy="600164"/>
            </a:xfrm>
            <a:prstGeom prst="rect">
              <a:avLst/>
            </a:prstGeom>
          </p:spPr>
          <p:txBody>
            <a:bodyPr wrap="square">
              <a:spAutoFit/>
            </a:bodyPr>
            <a:lstStyle>
              <a:defPPr>
                <a:defRPr lang="en-US"/>
              </a:defPPr>
              <a:lvl1pPr>
                <a:spcBef>
                  <a:spcPts val="200"/>
                </a:spcBef>
                <a:defRPr sz="1000">
                  <a:solidFill>
                    <a:schemeClr val="bg1"/>
                  </a:solidFill>
                  <a:latin typeface="Metropolis" panose="00000500000000000000" pitchFamily="50" charset="0"/>
                </a:defRPr>
              </a:lvl1pPr>
            </a:lstStyle>
            <a:p>
              <a:r>
                <a:rPr lang="en-US" sz="1100" dirty="0">
                  <a:latin typeface="Century Schoolbook" panose="02040604050505020304" pitchFamily="18" charset="0"/>
                </a:rPr>
                <a:t>Follow posted safety rules and warnings. Teach kids that being safe in and around the water is a personal responsibility - yours and theirs. </a:t>
              </a:r>
            </a:p>
          </p:txBody>
        </p:sp>
      </p:grpSp>
      <p:grpSp>
        <p:nvGrpSpPr>
          <p:cNvPr id="61" name="Group 60">
            <a:extLst>
              <a:ext uri="{FF2B5EF4-FFF2-40B4-BE49-F238E27FC236}">
                <a16:creationId xmlns:a16="http://schemas.microsoft.com/office/drawing/2014/main" id="{7E4076B8-F2E2-4F66-9FFD-21756B3E2853}"/>
              </a:ext>
            </a:extLst>
          </p:cNvPr>
          <p:cNvGrpSpPr/>
          <p:nvPr/>
        </p:nvGrpSpPr>
        <p:grpSpPr>
          <a:xfrm>
            <a:off x="409864" y="4987196"/>
            <a:ext cx="4824785" cy="795705"/>
            <a:chOff x="327681" y="5594230"/>
            <a:chExt cx="4824785" cy="795705"/>
          </a:xfrm>
        </p:grpSpPr>
        <p:sp>
          <p:nvSpPr>
            <p:cNvPr id="62" name="TextBox 61">
              <a:extLst>
                <a:ext uri="{FF2B5EF4-FFF2-40B4-BE49-F238E27FC236}">
                  <a16:creationId xmlns:a16="http://schemas.microsoft.com/office/drawing/2014/main" id="{1583B812-35C9-4536-957C-565A93B8DD90}"/>
                </a:ext>
              </a:extLst>
            </p:cNvPr>
            <p:cNvSpPr txBox="1"/>
            <p:nvPr/>
          </p:nvSpPr>
          <p:spPr>
            <a:xfrm>
              <a:off x="327681" y="6128325"/>
              <a:ext cx="4483961" cy="261610"/>
            </a:xfrm>
            <a:prstGeom prst="rect">
              <a:avLst/>
            </a:prstGeom>
            <a:noFill/>
          </p:spPr>
          <p:txBody>
            <a:bodyPr wrap="square" rtlCol="0">
              <a:spAutoFit/>
            </a:bodyPr>
            <a:lstStyle/>
            <a:p>
              <a:r>
                <a:rPr lang="en-US" sz="1100" dirty="0">
                  <a:solidFill>
                    <a:schemeClr val="bg1"/>
                  </a:solidFill>
                  <a:latin typeface="Century Schoolbook" panose="02040604050505020304" pitchFamily="18" charset="0"/>
                </a:rPr>
                <a:t>Teach your children to always swim with a buddy. </a:t>
              </a:r>
            </a:p>
          </p:txBody>
        </p:sp>
        <p:sp>
          <p:nvSpPr>
            <p:cNvPr id="63" name="TextBox 62">
              <a:extLst>
                <a:ext uri="{FF2B5EF4-FFF2-40B4-BE49-F238E27FC236}">
                  <a16:creationId xmlns:a16="http://schemas.microsoft.com/office/drawing/2014/main" id="{EAB25B5C-441B-43B3-AB6A-3A62A8ADAEAA}"/>
                </a:ext>
              </a:extLst>
            </p:cNvPr>
            <p:cNvSpPr txBox="1"/>
            <p:nvPr/>
          </p:nvSpPr>
          <p:spPr>
            <a:xfrm>
              <a:off x="342828" y="5594230"/>
              <a:ext cx="4809638" cy="584775"/>
            </a:xfrm>
            <a:prstGeom prst="rect">
              <a:avLst/>
            </a:prstGeom>
          </p:spPr>
          <p:txBody>
            <a:bodyPr wrap="square">
              <a:spAutoFit/>
            </a:bodyPr>
            <a:lstStyle>
              <a:defPPr>
                <a:defRPr lang="en-US"/>
              </a:defPPr>
              <a:lvl1pPr>
                <a:defRPr sz="1600" b="1">
                  <a:solidFill>
                    <a:schemeClr val="bg1"/>
                  </a:solidFill>
                  <a:latin typeface="Metropolis" panose="00000500000000000000" pitchFamily="50" charset="0"/>
                </a:defRPr>
              </a:lvl1pPr>
            </a:lstStyle>
            <a:p>
              <a:r>
                <a:rPr lang="en-US" dirty="0">
                  <a:latin typeface="Century Schoolbook" panose="02040604050505020304" pitchFamily="18" charset="0"/>
                </a:rPr>
                <a:t>Never </a:t>
              </a:r>
              <a:r>
                <a:rPr lang="en-US" dirty="0" smtClean="0">
                  <a:latin typeface="Century Schoolbook" panose="02040604050505020304" pitchFamily="18" charset="0"/>
                </a:rPr>
                <a:t>Swim Alone </a:t>
              </a:r>
              <a:r>
                <a:rPr lang="en-US" dirty="0">
                  <a:latin typeface="Century Schoolbook" panose="02040604050505020304" pitchFamily="18" charset="0"/>
                </a:rPr>
                <a:t>or in </a:t>
              </a:r>
              <a:r>
                <a:rPr lang="en-US" dirty="0" smtClean="0">
                  <a:latin typeface="Century Schoolbook" panose="02040604050505020304" pitchFamily="18" charset="0"/>
                </a:rPr>
                <a:t>Unsupervised </a:t>
              </a:r>
              <a:r>
                <a:rPr lang="en-US" dirty="0">
                  <a:latin typeface="Century Schoolbook" panose="02040604050505020304" pitchFamily="18" charset="0"/>
                </a:rPr>
                <a:t>P</a:t>
              </a:r>
              <a:r>
                <a:rPr lang="en-US" dirty="0" smtClean="0">
                  <a:latin typeface="Century Schoolbook" panose="02040604050505020304" pitchFamily="18" charset="0"/>
                </a:rPr>
                <a:t>laces</a:t>
              </a:r>
              <a:r>
                <a:rPr lang="en-US" dirty="0">
                  <a:latin typeface="Century Schoolbook" panose="02040604050505020304" pitchFamily="18" charset="0"/>
                </a:rPr>
                <a:t>: </a:t>
              </a:r>
            </a:p>
          </p:txBody>
        </p:sp>
      </p:grpSp>
      <p:sp>
        <p:nvSpPr>
          <p:cNvPr id="64" name="Rectangle 63"/>
          <p:cNvSpPr/>
          <p:nvPr/>
        </p:nvSpPr>
        <p:spPr>
          <a:xfrm>
            <a:off x="10602009" y="5814948"/>
            <a:ext cx="1473480"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Image by Filip Filkovic Philatz</a:t>
            </a:r>
            <a:endParaRPr lang="en-US" sz="700" dirty="0">
              <a:latin typeface="Century Schoolbook" panose="02040604050505020304" pitchFamily="18" charset="0"/>
              <a:ea typeface="Microsoft YaHei UI" panose="020B0503020204020204" pitchFamily="34" charset="-122"/>
            </a:endParaRPr>
          </a:p>
        </p:txBody>
      </p:sp>
    </p:spTree>
    <p:extLst>
      <p:ext uri="{BB962C8B-B14F-4D97-AF65-F5344CB8AC3E}">
        <p14:creationId xmlns:p14="http://schemas.microsoft.com/office/powerpoint/2010/main" val="347474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0A39E27C-6E56-436A-B822-A4BD256A348F}"/>
              </a:ext>
            </a:extLst>
          </p:cNvPr>
          <p:cNvPicPr>
            <a:picLocks noGrp="1" noChangeAspect="1"/>
          </p:cNvPicPr>
          <p:nvPr>
            <p:ph type="pic" sz="quarter" idx="12"/>
          </p:nvPr>
        </p:nvPicPr>
        <p:blipFill>
          <a:blip r:embed="rId2" cstate="hqprint">
            <a:extLst>
              <a:ext uri="{28A0092B-C50C-407E-A947-70E740481C1C}">
                <a14:useLocalDpi xmlns:a14="http://schemas.microsoft.com/office/drawing/2010/main" val="0"/>
              </a:ext>
            </a:extLst>
          </a:blip>
          <a:stretch>
            <a:fillRect/>
          </a:stretch>
        </p:blipFill>
        <p:spPr>
          <a:xfrm>
            <a:off x="1508896" y="65282"/>
            <a:ext cx="9050625" cy="5914173"/>
          </a:xfrm>
        </p:spPr>
      </p:pic>
    </p:spTree>
    <p:extLst>
      <p:ext uri="{BB962C8B-B14F-4D97-AF65-F5344CB8AC3E}">
        <p14:creationId xmlns:p14="http://schemas.microsoft.com/office/powerpoint/2010/main" val="4070668597"/>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DA24CB-EF31-4BA0-ACED-4CFD7BC8805E}"/>
              </a:ext>
            </a:extLst>
          </p:cNvPr>
          <p:cNvSpPr/>
          <p:nvPr/>
        </p:nvSpPr>
        <p:spPr>
          <a:xfrm>
            <a:off x="260907" y="4650768"/>
            <a:ext cx="1411112" cy="338554"/>
          </a:xfrm>
          <a:prstGeom prst="rect">
            <a:avLst/>
          </a:prstGeom>
        </p:spPr>
        <p:txBody>
          <a:bodyPr wrap="square">
            <a:spAutoFit/>
          </a:bodyPr>
          <a:lstStyle/>
          <a:p>
            <a:r>
              <a:rPr lang="en-US" sz="1600" b="1" dirty="0">
                <a:latin typeface="Century Schoolbook" panose="02040604050505020304" pitchFamily="18" charset="0"/>
              </a:rPr>
              <a:t>Watch </a:t>
            </a:r>
            <a:r>
              <a:rPr lang="en-US" sz="1600" b="1" dirty="0">
                <a:solidFill>
                  <a:srgbClr val="F70909"/>
                </a:solidFill>
                <a:latin typeface="Century Schoolbook" panose="02040604050505020304" pitchFamily="18" charset="0"/>
              </a:rPr>
              <a:t>Out</a:t>
            </a:r>
          </a:p>
        </p:txBody>
      </p:sp>
      <p:sp>
        <p:nvSpPr>
          <p:cNvPr id="7" name="Rectangle 6">
            <a:extLst>
              <a:ext uri="{FF2B5EF4-FFF2-40B4-BE49-F238E27FC236}">
                <a16:creationId xmlns:a16="http://schemas.microsoft.com/office/drawing/2014/main" id="{78B02429-1436-4FE0-8329-699D9F4896F9}"/>
              </a:ext>
            </a:extLst>
          </p:cNvPr>
          <p:cNvSpPr/>
          <p:nvPr/>
        </p:nvSpPr>
        <p:spPr>
          <a:xfrm>
            <a:off x="260907" y="4970612"/>
            <a:ext cx="11560862" cy="978729"/>
          </a:xfrm>
          <a:prstGeom prst="rect">
            <a:avLst/>
          </a:prstGeom>
        </p:spPr>
        <p:txBody>
          <a:bodyPr wrap="square">
            <a:spAutoFit/>
          </a:bodyPr>
          <a:lstStyle/>
          <a:p>
            <a:pPr>
              <a:lnSpc>
                <a:spcPct val="120000"/>
              </a:lnSpc>
            </a:pPr>
            <a:r>
              <a:rPr lang="en-US" sz="1200" dirty="0">
                <a:latin typeface="Century Schoolbook" panose="02040604050505020304" pitchFamily="18" charset="0"/>
              </a:rPr>
              <a:t>Don’t get too tired, too cold, too far from safety, exposed to too much </a:t>
            </a:r>
            <a:r>
              <a:rPr lang="en-US" sz="1200" dirty="0" smtClean="0">
                <a:latin typeface="Century Schoolbook" panose="02040604050505020304" pitchFamily="18" charset="0"/>
              </a:rPr>
              <a:t>sun, </a:t>
            </a:r>
            <a:r>
              <a:rPr lang="en-US" sz="1200" dirty="0">
                <a:latin typeface="Century Schoolbook" panose="02040604050505020304" pitchFamily="18" charset="0"/>
              </a:rPr>
              <a:t>or experience too much strenuous activity. Don’t take chances by overestimating your swimming skills.</a:t>
            </a:r>
          </a:p>
          <a:p>
            <a:pPr>
              <a:lnSpc>
                <a:spcPct val="120000"/>
              </a:lnSpc>
            </a:pPr>
            <a:r>
              <a:rPr lang="en-US" sz="1200" b="1" dirty="0">
                <a:solidFill>
                  <a:srgbClr val="C9393B"/>
                </a:solidFill>
                <a:latin typeface="Century Schoolbook" panose="02040604050505020304" pitchFamily="18" charset="0"/>
              </a:rPr>
              <a:t>Note the weather: </a:t>
            </a:r>
          </a:p>
          <a:p>
            <a:pPr>
              <a:lnSpc>
                <a:spcPct val="120000"/>
              </a:lnSpc>
            </a:pPr>
            <a:r>
              <a:rPr lang="en-US" sz="1200" dirty="0">
                <a:latin typeface="Century Schoolbook" panose="02040604050505020304" pitchFamily="18" charset="0"/>
              </a:rPr>
              <a:t>Pay attention to local weather conditions and forecasts. Stop swimming at the first indication of bad weather.</a:t>
            </a:r>
          </a:p>
        </p:txBody>
      </p:sp>
      <p:grpSp>
        <p:nvGrpSpPr>
          <p:cNvPr id="8" name="Group 7">
            <a:extLst>
              <a:ext uri="{FF2B5EF4-FFF2-40B4-BE49-F238E27FC236}">
                <a16:creationId xmlns:a16="http://schemas.microsoft.com/office/drawing/2014/main" id="{FEC25448-8625-4BB6-8700-6144390D2EAA}"/>
              </a:ext>
            </a:extLst>
          </p:cNvPr>
          <p:cNvGrpSpPr/>
          <p:nvPr/>
        </p:nvGrpSpPr>
        <p:grpSpPr>
          <a:xfrm>
            <a:off x="6125579" y="532771"/>
            <a:ext cx="5696190" cy="1615749"/>
            <a:chOff x="690880" y="880390"/>
            <a:chExt cx="5183147" cy="1615749"/>
          </a:xfrm>
        </p:grpSpPr>
        <p:sp>
          <p:nvSpPr>
            <p:cNvPr id="9" name="Rectangle 8">
              <a:extLst>
                <a:ext uri="{FF2B5EF4-FFF2-40B4-BE49-F238E27FC236}">
                  <a16:creationId xmlns:a16="http://schemas.microsoft.com/office/drawing/2014/main" id="{6552368A-3EDA-4E3E-ACA8-D7498FAFB8AA}"/>
                </a:ext>
              </a:extLst>
            </p:cNvPr>
            <p:cNvSpPr/>
            <p:nvPr/>
          </p:nvSpPr>
          <p:spPr>
            <a:xfrm>
              <a:off x="690880" y="880390"/>
              <a:ext cx="4465300" cy="400110"/>
            </a:xfrm>
            <a:prstGeom prst="rect">
              <a:avLst/>
            </a:prstGeom>
          </p:spPr>
          <p:txBody>
            <a:bodyPr wrap="square">
              <a:spAutoFit/>
            </a:bodyPr>
            <a:lstStyle/>
            <a:p>
              <a:r>
                <a:rPr lang="en-US" sz="2000" b="1" dirty="0">
                  <a:latin typeface="Century Schoolbook" panose="02040604050505020304" pitchFamily="18" charset="0"/>
                </a:rPr>
                <a:t>Always Be </a:t>
              </a:r>
              <a:r>
                <a:rPr lang="en-US" sz="2000" b="1" dirty="0" smtClean="0">
                  <a:latin typeface="Century Schoolbook" panose="02040604050505020304" pitchFamily="18" charset="0"/>
                </a:rPr>
                <a:t>Water-</a:t>
              </a:r>
              <a:r>
                <a:rPr lang="en-US" sz="2000" b="1" dirty="0" smtClean="0">
                  <a:solidFill>
                    <a:srgbClr val="F70909"/>
                  </a:solidFill>
                  <a:latin typeface="Century Schoolbook" panose="02040604050505020304" pitchFamily="18" charset="0"/>
                </a:rPr>
                <a:t>Aware</a:t>
              </a:r>
              <a:r>
                <a:rPr lang="en-US" sz="2000" b="1" dirty="0">
                  <a:solidFill>
                    <a:srgbClr val="F70909"/>
                  </a:solidFill>
                  <a:latin typeface="Century Schoolbook" panose="02040604050505020304" pitchFamily="18" charset="0"/>
                </a:rPr>
                <a:t>!</a:t>
              </a:r>
            </a:p>
          </p:txBody>
        </p:sp>
        <p:sp>
          <p:nvSpPr>
            <p:cNvPr id="10" name="Rectangle 9">
              <a:extLst>
                <a:ext uri="{FF2B5EF4-FFF2-40B4-BE49-F238E27FC236}">
                  <a16:creationId xmlns:a16="http://schemas.microsoft.com/office/drawing/2014/main" id="{C9A98B4D-C28C-4793-86C6-F31D7CFC0300}"/>
                </a:ext>
              </a:extLst>
            </p:cNvPr>
            <p:cNvSpPr/>
            <p:nvPr/>
          </p:nvSpPr>
          <p:spPr>
            <a:xfrm>
              <a:off x="690880" y="1274201"/>
              <a:ext cx="5183147" cy="1221938"/>
            </a:xfrm>
            <a:prstGeom prst="rect">
              <a:avLst/>
            </a:prstGeom>
          </p:spPr>
          <p:txBody>
            <a:bodyPr wrap="square">
              <a:spAutoFit/>
            </a:bodyPr>
            <a:lstStyle/>
            <a:p>
              <a:pPr>
                <a:lnSpc>
                  <a:spcPct val="125000"/>
                </a:lnSpc>
              </a:pPr>
              <a:endParaRPr lang="en-US" sz="1200" dirty="0" smtClean="0">
                <a:latin typeface="Century Schoolbook" panose="02040604050505020304" pitchFamily="18" charset="0"/>
              </a:endParaRPr>
            </a:p>
            <a:p>
              <a:pPr>
                <a:lnSpc>
                  <a:spcPct val="125000"/>
                </a:lnSpc>
              </a:pPr>
              <a:r>
                <a:rPr lang="en-US" sz="1200" dirty="0" smtClean="0">
                  <a:latin typeface="Century Schoolbook" panose="02040604050505020304" pitchFamily="18" charset="0"/>
                </a:rPr>
                <a:t>Swimming </a:t>
              </a:r>
              <a:r>
                <a:rPr lang="en-US" sz="1200" dirty="0">
                  <a:latin typeface="Century Schoolbook" panose="02040604050505020304" pitchFamily="18" charset="0"/>
                </a:rPr>
                <a:t>is one of life’s great pleasures. It offers many health and fitness benefits, cools you off in the summer, and provides a great opportunity to socialize with family and friends. Although water can be a lot of fun, make sure you and yours stay safe, by being </a:t>
              </a:r>
              <a:r>
                <a:rPr lang="en-US" sz="1200" dirty="0" smtClean="0">
                  <a:latin typeface="Century Schoolbook" panose="02040604050505020304" pitchFamily="18" charset="0"/>
                </a:rPr>
                <a:t>water-aware</a:t>
              </a:r>
              <a:r>
                <a:rPr lang="en-US" sz="1200" dirty="0">
                  <a:latin typeface="Century Schoolbook" panose="02040604050505020304" pitchFamily="18" charset="0"/>
                </a:rPr>
                <a:t>.</a:t>
              </a:r>
            </a:p>
          </p:txBody>
        </p:sp>
      </p:grpSp>
      <p:grpSp>
        <p:nvGrpSpPr>
          <p:cNvPr id="11" name="Group 10">
            <a:extLst>
              <a:ext uri="{FF2B5EF4-FFF2-40B4-BE49-F238E27FC236}">
                <a16:creationId xmlns:a16="http://schemas.microsoft.com/office/drawing/2014/main" id="{D1A8AFF2-6DC9-4A35-A01B-25B1C254EBBF}"/>
              </a:ext>
            </a:extLst>
          </p:cNvPr>
          <p:cNvGrpSpPr/>
          <p:nvPr/>
        </p:nvGrpSpPr>
        <p:grpSpPr>
          <a:xfrm>
            <a:off x="247650" y="3222514"/>
            <a:ext cx="7399112" cy="1347034"/>
            <a:chOff x="92114" y="3237402"/>
            <a:chExt cx="6106942" cy="1347034"/>
          </a:xfrm>
        </p:grpSpPr>
        <p:sp>
          <p:nvSpPr>
            <p:cNvPr id="12" name="Rectangle 11">
              <a:extLst>
                <a:ext uri="{FF2B5EF4-FFF2-40B4-BE49-F238E27FC236}">
                  <a16:creationId xmlns:a16="http://schemas.microsoft.com/office/drawing/2014/main" id="{3AB51C15-3384-434A-BA7F-20EE12558764}"/>
                </a:ext>
              </a:extLst>
            </p:cNvPr>
            <p:cNvSpPr/>
            <p:nvPr/>
          </p:nvSpPr>
          <p:spPr>
            <a:xfrm>
              <a:off x="103056" y="3237402"/>
              <a:ext cx="6096000" cy="338554"/>
            </a:xfrm>
            <a:prstGeom prst="rect">
              <a:avLst/>
            </a:prstGeom>
          </p:spPr>
          <p:txBody>
            <a:bodyPr>
              <a:spAutoFit/>
            </a:bodyPr>
            <a:lstStyle/>
            <a:p>
              <a:r>
                <a:rPr lang="en-US" sz="1600" b="1" dirty="0">
                  <a:latin typeface="Century Schoolbook" panose="02040604050505020304" pitchFamily="18" charset="0"/>
                </a:rPr>
                <a:t>Learn To </a:t>
              </a:r>
              <a:r>
                <a:rPr lang="en-US" sz="1600" b="1" dirty="0">
                  <a:solidFill>
                    <a:srgbClr val="F70909"/>
                  </a:solidFill>
                  <a:latin typeface="Century Schoolbook" panose="02040604050505020304" pitchFamily="18" charset="0"/>
                </a:rPr>
                <a:t>Swim</a:t>
              </a:r>
            </a:p>
          </p:txBody>
        </p:sp>
        <p:sp>
          <p:nvSpPr>
            <p:cNvPr id="13" name="Rectangle 12">
              <a:extLst>
                <a:ext uri="{FF2B5EF4-FFF2-40B4-BE49-F238E27FC236}">
                  <a16:creationId xmlns:a16="http://schemas.microsoft.com/office/drawing/2014/main" id="{729414D9-1FA0-4210-97D9-1C612950E5D3}"/>
                </a:ext>
              </a:extLst>
            </p:cNvPr>
            <p:cNvSpPr/>
            <p:nvPr/>
          </p:nvSpPr>
          <p:spPr>
            <a:xfrm>
              <a:off x="92114" y="3568773"/>
              <a:ext cx="5894607" cy="1015663"/>
            </a:xfrm>
            <a:prstGeom prst="rect">
              <a:avLst/>
            </a:prstGeom>
          </p:spPr>
          <p:txBody>
            <a:bodyPr wrap="square">
              <a:spAutoFit/>
            </a:bodyPr>
            <a:lstStyle/>
            <a:p>
              <a:pPr>
                <a:lnSpc>
                  <a:spcPct val="125000"/>
                </a:lnSpc>
              </a:pPr>
              <a:r>
                <a:rPr lang="en-US" sz="1200" dirty="0">
                  <a:latin typeface="Century Schoolbook" panose="02040604050505020304" pitchFamily="18" charset="0"/>
                </a:rPr>
                <a:t>The best thing anyone can do to stay safer in and around the water is to learn to swim. This includes both adults and children. </a:t>
              </a:r>
              <a:endParaRPr lang="en-US" sz="1200" dirty="0" smtClean="0">
                <a:latin typeface="Century Schoolbook" panose="02040604050505020304" pitchFamily="18" charset="0"/>
              </a:endParaRPr>
            </a:p>
            <a:p>
              <a:pPr>
                <a:lnSpc>
                  <a:spcPct val="125000"/>
                </a:lnSpc>
              </a:pPr>
              <a:r>
                <a:rPr lang="en-US" sz="1200" b="1" dirty="0" smtClean="0">
                  <a:latin typeface="Century Schoolbook" panose="02040604050505020304" pitchFamily="18" charset="0"/>
                </a:rPr>
                <a:t>Note</a:t>
              </a:r>
              <a:r>
                <a:rPr lang="en-US" sz="1200" dirty="0" smtClean="0">
                  <a:latin typeface="Century Schoolbook" panose="02040604050505020304" pitchFamily="18" charset="0"/>
                </a:rPr>
                <a:t>: The </a:t>
              </a:r>
              <a:r>
                <a:rPr lang="en-US" sz="1200" dirty="0">
                  <a:latin typeface="Century Schoolbook" panose="02040604050505020304" pitchFamily="18" charset="0"/>
                </a:rPr>
                <a:t>American Academy of Pediatrics now supports swimming classes after the age of 1 if the child is emotionally and developmentally ready.</a:t>
              </a:r>
            </a:p>
          </p:txBody>
        </p:sp>
      </p:grpSp>
      <p:pic>
        <p:nvPicPr>
          <p:cNvPr id="14" name="Picture Placeholder 40">
            <a:extLst>
              <a:ext uri="{FF2B5EF4-FFF2-40B4-BE49-F238E27FC236}">
                <a16:creationId xmlns:a16="http://schemas.microsoft.com/office/drawing/2014/main" id="{AC588EC3-22A7-4DA3-8ACD-E1CB4C0ABDB0}"/>
              </a:ext>
            </a:extLst>
          </p:cNvPr>
          <p:cNvPicPr>
            <a:picLocks noChangeAspect="1"/>
          </p:cNvPicPr>
          <p:nvPr/>
        </p:nvPicPr>
        <p:blipFill>
          <a:blip r:embed="rId2" cstate="print">
            <a:extLst>
              <a:ext uri="{28A0092B-C50C-407E-A947-70E740481C1C}">
                <a14:useLocalDpi xmlns:a14="http://schemas.microsoft.com/office/drawing/2010/main" val="0"/>
              </a:ext>
            </a:extLst>
          </a:blip>
          <a:srcRect t="1482" b="1482"/>
          <a:stretch>
            <a:fillRect/>
          </a:stretch>
        </p:blipFill>
        <p:spPr>
          <a:xfrm>
            <a:off x="0" y="-342900"/>
            <a:ext cx="5300663" cy="3287232"/>
          </a:xfrm>
          <a:prstGeom prst="rect">
            <a:avLst/>
          </a:prstGeom>
          <a:effectLst>
            <a:outerShdw blurRad="63500" sx="102000" sy="102000" algn="ctr" rotWithShape="0">
              <a:prstClr val="black">
                <a:alpha val="40000"/>
              </a:prstClr>
            </a:outerShdw>
          </a:effectLst>
        </p:spPr>
      </p:pic>
      <p:pic>
        <p:nvPicPr>
          <p:cNvPr id="15" name="Picture Placeholder 42">
            <a:extLst>
              <a:ext uri="{FF2B5EF4-FFF2-40B4-BE49-F238E27FC236}">
                <a16:creationId xmlns:a16="http://schemas.microsoft.com/office/drawing/2014/main" id="{B3FC030C-2D33-4DCF-BE75-2DD70D63B72A}"/>
              </a:ext>
            </a:extLst>
          </p:cNvPr>
          <p:cNvPicPr>
            <a:picLocks noChangeAspect="1"/>
          </p:cNvPicPr>
          <p:nvPr/>
        </p:nvPicPr>
        <p:blipFill>
          <a:blip r:embed="rId3" cstate="print">
            <a:extLst>
              <a:ext uri="{28A0092B-C50C-407E-A947-70E740481C1C}">
                <a14:useLocalDpi xmlns:a14="http://schemas.microsoft.com/office/drawing/2010/main" val="0"/>
              </a:ext>
            </a:extLst>
          </a:blip>
          <a:srcRect t="2600" b="2600"/>
          <a:stretch>
            <a:fillRect/>
          </a:stretch>
        </p:blipFill>
        <p:spPr>
          <a:xfrm>
            <a:off x="8405095" y="2602455"/>
            <a:ext cx="3205925" cy="1967093"/>
          </a:xfrm>
          <a:prstGeom prst="rect">
            <a:avLst/>
          </a:prstGeom>
          <a:effectLst>
            <a:outerShdw blurRad="63500" sx="102000" sy="102000" algn="ctr" rotWithShape="0">
              <a:prstClr val="black">
                <a:alpha val="40000"/>
              </a:prstClr>
            </a:outerShdw>
          </a:effectLst>
        </p:spPr>
      </p:pic>
      <p:sp>
        <p:nvSpPr>
          <p:cNvPr id="16" name="Rectangle 15">
            <a:extLst>
              <a:ext uri="{FF2B5EF4-FFF2-40B4-BE49-F238E27FC236}">
                <a16:creationId xmlns:a16="http://schemas.microsoft.com/office/drawing/2014/main" id="{6645E26A-1DCF-4FE2-A817-DFC7AB01118E}"/>
              </a:ext>
            </a:extLst>
          </p:cNvPr>
          <p:cNvSpPr/>
          <p:nvPr/>
        </p:nvSpPr>
        <p:spPr>
          <a:xfrm>
            <a:off x="4344900" y="1985465"/>
            <a:ext cx="1188720" cy="1188720"/>
          </a:xfrm>
          <a:prstGeom prst="rect">
            <a:avLst/>
          </a:prstGeom>
          <a:gradFill>
            <a:gsLst>
              <a:gs pos="0">
                <a:srgbClr val="FF4B4B">
                  <a:alpha val="50000"/>
                </a:srgbClr>
              </a:gs>
              <a:gs pos="100000">
                <a:srgbClr val="F70909">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etropolis" panose="00000500000000000000" pitchFamily="50" charset="0"/>
            </a:endParaRPr>
          </a:p>
        </p:txBody>
      </p:sp>
      <p:sp>
        <p:nvSpPr>
          <p:cNvPr id="17" name="Freeform: Shape 16">
            <a:extLst>
              <a:ext uri="{FF2B5EF4-FFF2-40B4-BE49-F238E27FC236}">
                <a16:creationId xmlns:a16="http://schemas.microsoft.com/office/drawing/2014/main" id="{CF01DB47-77B4-45E0-8198-424FDE714C45}"/>
              </a:ext>
            </a:extLst>
          </p:cNvPr>
          <p:cNvSpPr/>
          <p:nvPr/>
        </p:nvSpPr>
        <p:spPr>
          <a:xfrm>
            <a:off x="0" y="-499907"/>
            <a:ext cx="5533620" cy="3681107"/>
          </a:xfrm>
          <a:custGeom>
            <a:avLst/>
            <a:gdLst>
              <a:gd name="connsiteX0" fmla="*/ 5425225 w 5533620"/>
              <a:gd name="connsiteY0" fmla="*/ 0 h 3681107"/>
              <a:gd name="connsiteX1" fmla="*/ 5533620 w 5533620"/>
              <a:gd name="connsiteY1" fmla="*/ 0 h 3681107"/>
              <a:gd name="connsiteX2" fmla="*/ 5533620 w 5533620"/>
              <a:gd name="connsiteY2" fmla="*/ 3681107 h 3681107"/>
              <a:gd name="connsiteX3" fmla="*/ 0 w 5533620"/>
              <a:gd name="connsiteY3" fmla="*/ 3681107 h 3681107"/>
              <a:gd name="connsiteX4" fmla="*/ 0 w 5533620"/>
              <a:gd name="connsiteY4" fmla="*/ 3572712 h 3681107"/>
              <a:gd name="connsiteX5" fmla="*/ 5425225 w 5533620"/>
              <a:gd name="connsiteY5" fmla="*/ 3572712 h 36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3620" h="3681107">
                <a:moveTo>
                  <a:pt x="5425225" y="0"/>
                </a:moveTo>
                <a:lnTo>
                  <a:pt x="5533620" y="0"/>
                </a:lnTo>
                <a:lnTo>
                  <a:pt x="5533620" y="3681107"/>
                </a:lnTo>
                <a:lnTo>
                  <a:pt x="0" y="3681107"/>
                </a:lnTo>
                <a:lnTo>
                  <a:pt x="0" y="3572712"/>
                </a:lnTo>
                <a:lnTo>
                  <a:pt x="5425225" y="3572712"/>
                </a:lnTo>
                <a:close/>
              </a:path>
            </a:pathLst>
          </a:cu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Metropolis" panose="00000500000000000000" pitchFamily="50" charset="0"/>
            </a:endParaRPr>
          </a:p>
        </p:txBody>
      </p:sp>
      <p:grpSp>
        <p:nvGrpSpPr>
          <p:cNvPr id="18" name="Group 17">
            <a:extLst>
              <a:ext uri="{FF2B5EF4-FFF2-40B4-BE49-F238E27FC236}">
                <a16:creationId xmlns:a16="http://schemas.microsoft.com/office/drawing/2014/main" id="{EC015A71-0E22-48BE-B395-6716B146148D}"/>
              </a:ext>
            </a:extLst>
          </p:cNvPr>
          <p:cNvGrpSpPr/>
          <p:nvPr/>
        </p:nvGrpSpPr>
        <p:grpSpPr>
          <a:xfrm>
            <a:off x="7703514" y="3617820"/>
            <a:ext cx="409161" cy="274320"/>
            <a:chOff x="6797736" y="4464884"/>
            <a:chExt cx="409161" cy="274320"/>
          </a:xfrm>
        </p:grpSpPr>
        <p:sp>
          <p:nvSpPr>
            <p:cNvPr id="19" name="Half Frame 18">
              <a:extLst>
                <a:ext uri="{FF2B5EF4-FFF2-40B4-BE49-F238E27FC236}">
                  <a16:creationId xmlns:a16="http://schemas.microsoft.com/office/drawing/2014/main" id="{4F51D32C-3B04-4714-9707-BC885BD71C9E}"/>
                </a:ext>
              </a:extLst>
            </p:cNvPr>
            <p:cNvSpPr/>
            <p:nvPr/>
          </p:nvSpPr>
          <p:spPr>
            <a:xfrm rot="8186651">
              <a:off x="6797736" y="4464884"/>
              <a:ext cx="274320" cy="274320"/>
            </a:xfrm>
            <a:prstGeom prst="halfFrame">
              <a:avLst>
                <a:gd name="adj1" fmla="val 16924"/>
                <a:gd name="adj2" fmla="val 17766"/>
              </a:avLst>
            </a:pr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tropolis" panose="00000500000000000000" pitchFamily="50" charset="0"/>
              </a:endParaRPr>
            </a:p>
          </p:txBody>
        </p:sp>
        <p:sp>
          <p:nvSpPr>
            <p:cNvPr id="20" name="Half Frame 19">
              <a:extLst>
                <a:ext uri="{FF2B5EF4-FFF2-40B4-BE49-F238E27FC236}">
                  <a16:creationId xmlns:a16="http://schemas.microsoft.com/office/drawing/2014/main" id="{6CF38F61-8F5E-4F46-A47B-980DD61BC28C}"/>
                </a:ext>
              </a:extLst>
            </p:cNvPr>
            <p:cNvSpPr/>
            <p:nvPr/>
          </p:nvSpPr>
          <p:spPr>
            <a:xfrm rot="8186651">
              <a:off x="6932577" y="4464884"/>
              <a:ext cx="274320" cy="274320"/>
            </a:xfrm>
            <a:prstGeom prst="halfFrame">
              <a:avLst>
                <a:gd name="adj1" fmla="val 16924"/>
                <a:gd name="adj2" fmla="val 17766"/>
              </a:avLst>
            </a:pr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tropolis" panose="00000500000000000000" pitchFamily="50" charset="0"/>
              </a:endParaRPr>
            </a:p>
          </p:txBody>
        </p:sp>
      </p:grpSp>
      <p:grpSp>
        <p:nvGrpSpPr>
          <p:cNvPr id="21" name="Group 20">
            <a:extLst>
              <a:ext uri="{FF2B5EF4-FFF2-40B4-BE49-F238E27FC236}">
                <a16:creationId xmlns:a16="http://schemas.microsoft.com/office/drawing/2014/main" id="{BB4C151E-8468-4EC7-9DFE-650CA6D5EFC3}"/>
              </a:ext>
            </a:extLst>
          </p:cNvPr>
          <p:cNvGrpSpPr/>
          <p:nvPr/>
        </p:nvGrpSpPr>
        <p:grpSpPr>
          <a:xfrm flipH="1">
            <a:off x="5659666" y="793849"/>
            <a:ext cx="409161" cy="274320"/>
            <a:chOff x="6950136" y="4617284"/>
            <a:chExt cx="409161" cy="274320"/>
          </a:xfrm>
        </p:grpSpPr>
        <p:sp>
          <p:nvSpPr>
            <p:cNvPr id="22" name="Half Frame 21">
              <a:extLst>
                <a:ext uri="{FF2B5EF4-FFF2-40B4-BE49-F238E27FC236}">
                  <a16:creationId xmlns:a16="http://schemas.microsoft.com/office/drawing/2014/main" id="{2B616B52-F2A6-4858-B689-73C0B6AB566A}"/>
                </a:ext>
              </a:extLst>
            </p:cNvPr>
            <p:cNvSpPr/>
            <p:nvPr/>
          </p:nvSpPr>
          <p:spPr>
            <a:xfrm rot="8186651">
              <a:off x="6950136" y="4617284"/>
              <a:ext cx="274320" cy="274320"/>
            </a:xfrm>
            <a:prstGeom prst="halfFrame">
              <a:avLst>
                <a:gd name="adj1" fmla="val 16924"/>
                <a:gd name="adj2" fmla="val 17766"/>
              </a:avLst>
            </a:pr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tropolis" panose="00000500000000000000" pitchFamily="50" charset="0"/>
              </a:endParaRPr>
            </a:p>
          </p:txBody>
        </p:sp>
        <p:sp>
          <p:nvSpPr>
            <p:cNvPr id="23" name="Half Frame 22">
              <a:extLst>
                <a:ext uri="{FF2B5EF4-FFF2-40B4-BE49-F238E27FC236}">
                  <a16:creationId xmlns:a16="http://schemas.microsoft.com/office/drawing/2014/main" id="{DF55F554-4511-4CB5-94A0-CD0F66944C8D}"/>
                </a:ext>
              </a:extLst>
            </p:cNvPr>
            <p:cNvSpPr/>
            <p:nvPr/>
          </p:nvSpPr>
          <p:spPr>
            <a:xfrm rot="8186651">
              <a:off x="7084977" y="4617284"/>
              <a:ext cx="274320" cy="274320"/>
            </a:xfrm>
            <a:prstGeom prst="halfFrame">
              <a:avLst>
                <a:gd name="adj1" fmla="val 16924"/>
                <a:gd name="adj2" fmla="val 17766"/>
              </a:avLst>
            </a:pr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tropolis" panose="00000500000000000000" pitchFamily="50" charset="0"/>
              </a:endParaRPr>
            </a:p>
          </p:txBody>
        </p:sp>
      </p:grpSp>
      <p:sp>
        <p:nvSpPr>
          <p:cNvPr id="24" name="Freeform: Shape 23">
            <a:extLst>
              <a:ext uri="{FF2B5EF4-FFF2-40B4-BE49-F238E27FC236}">
                <a16:creationId xmlns:a16="http://schemas.microsoft.com/office/drawing/2014/main" id="{3DAAECF9-3A09-4DFE-A3EE-C8BE6AB4B303}"/>
              </a:ext>
            </a:extLst>
          </p:cNvPr>
          <p:cNvSpPr/>
          <p:nvPr/>
        </p:nvSpPr>
        <p:spPr>
          <a:xfrm>
            <a:off x="8390007" y="2397281"/>
            <a:ext cx="3431762" cy="2377440"/>
          </a:xfrm>
          <a:custGeom>
            <a:avLst/>
            <a:gdLst>
              <a:gd name="connsiteX0" fmla="*/ 0 w 3431762"/>
              <a:gd name="connsiteY0" fmla="*/ 0 h 2377440"/>
              <a:gd name="connsiteX1" fmla="*/ 3431762 w 3431762"/>
              <a:gd name="connsiteY1" fmla="*/ 0 h 2377440"/>
              <a:gd name="connsiteX2" fmla="*/ 3431762 w 3431762"/>
              <a:gd name="connsiteY2" fmla="*/ 2377440 h 2377440"/>
              <a:gd name="connsiteX3" fmla="*/ 0 w 3431762"/>
              <a:gd name="connsiteY3" fmla="*/ 2377440 h 2377440"/>
              <a:gd name="connsiteX4" fmla="*/ 0 w 3431762"/>
              <a:gd name="connsiteY4" fmla="*/ 2267198 h 2377440"/>
              <a:gd name="connsiteX5" fmla="*/ 3321520 w 3431762"/>
              <a:gd name="connsiteY5" fmla="*/ 2267198 h 2377440"/>
              <a:gd name="connsiteX6" fmla="*/ 3321520 w 3431762"/>
              <a:gd name="connsiteY6" fmla="*/ 110242 h 2377440"/>
              <a:gd name="connsiteX7" fmla="*/ 0 w 3431762"/>
              <a:gd name="connsiteY7" fmla="*/ 110242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1762" h="2377440">
                <a:moveTo>
                  <a:pt x="0" y="0"/>
                </a:moveTo>
                <a:lnTo>
                  <a:pt x="3431762" y="0"/>
                </a:lnTo>
                <a:lnTo>
                  <a:pt x="3431762" y="2377440"/>
                </a:lnTo>
                <a:lnTo>
                  <a:pt x="0" y="2377440"/>
                </a:lnTo>
                <a:lnTo>
                  <a:pt x="0" y="2267198"/>
                </a:lnTo>
                <a:lnTo>
                  <a:pt x="3321520" y="2267198"/>
                </a:lnTo>
                <a:lnTo>
                  <a:pt x="3321520" y="110242"/>
                </a:lnTo>
                <a:lnTo>
                  <a:pt x="0" y="110242"/>
                </a:lnTo>
                <a:close/>
              </a:path>
            </a:pathLst>
          </a:cu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Metropolis" panose="00000500000000000000" pitchFamily="50" charset="0"/>
            </a:endParaRPr>
          </a:p>
        </p:txBody>
      </p:sp>
      <p:sp>
        <p:nvSpPr>
          <p:cNvPr id="25" name="Rectangle 24">
            <a:extLst>
              <a:ext uri="{FF2B5EF4-FFF2-40B4-BE49-F238E27FC236}">
                <a16:creationId xmlns:a16="http://schemas.microsoft.com/office/drawing/2014/main" id="{1E0067BB-840C-4561-A211-97DCE5D83599}"/>
              </a:ext>
            </a:extLst>
          </p:cNvPr>
          <p:cNvSpPr/>
          <p:nvPr/>
        </p:nvSpPr>
        <p:spPr>
          <a:xfrm>
            <a:off x="10633049" y="3542805"/>
            <a:ext cx="1188720" cy="1188720"/>
          </a:xfrm>
          <a:prstGeom prst="rect">
            <a:avLst/>
          </a:prstGeom>
          <a:gradFill>
            <a:gsLst>
              <a:gs pos="0">
                <a:srgbClr val="FF4B4B">
                  <a:alpha val="50000"/>
                </a:srgbClr>
              </a:gs>
              <a:gs pos="100000">
                <a:srgbClr val="F70909">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etropolis" panose="00000500000000000000" pitchFamily="50" charset="0"/>
            </a:endParaRPr>
          </a:p>
        </p:txBody>
      </p:sp>
      <p:cxnSp>
        <p:nvCxnSpPr>
          <p:cNvPr id="26" name="Straight Connector 25">
            <a:extLst>
              <a:ext uri="{FF2B5EF4-FFF2-40B4-BE49-F238E27FC236}">
                <a16:creationId xmlns:a16="http://schemas.microsoft.com/office/drawing/2014/main" id="{CBADFCC3-CDEA-4F70-97C6-431A2836C891}"/>
              </a:ext>
            </a:extLst>
          </p:cNvPr>
          <p:cNvCxnSpPr>
            <a:cxnSpLocks/>
          </p:cNvCxnSpPr>
          <p:nvPr/>
        </p:nvCxnSpPr>
        <p:spPr>
          <a:xfrm>
            <a:off x="6235597" y="940722"/>
            <a:ext cx="3210154" cy="5746"/>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2892692"/>
            <a:ext cx="1393330" cy="221599"/>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Image by  Anna Demianenko</a:t>
            </a:r>
            <a:endParaRPr lang="en-US" sz="700" dirty="0">
              <a:latin typeface="Century Schoolbook" panose="02040604050505020304" pitchFamily="18" charset="0"/>
              <a:ea typeface="Microsoft YaHei UI" panose="020B0503020204020204" pitchFamily="34" charset="-122"/>
            </a:endParaRPr>
          </a:p>
        </p:txBody>
      </p:sp>
      <p:sp>
        <p:nvSpPr>
          <p:cNvPr id="28" name="Rectangle 27"/>
          <p:cNvSpPr/>
          <p:nvPr/>
        </p:nvSpPr>
        <p:spPr>
          <a:xfrm>
            <a:off x="8343363" y="4497720"/>
            <a:ext cx="1412566" cy="208647"/>
          </a:xfrm>
          <a:prstGeom prst="rect">
            <a:avLst/>
          </a:prstGeom>
        </p:spPr>
        <p:txBody>
          <a:bodyPr wrap="none">
            <a:spAutoFit/>
          </a:bodyPr>
          <a:lstStyle/>
          <a:p>
            <a:pPr>
              <a:lnSpc>
                <a:spcPct val="120000"/>
              </a:lnSpc>
            </a:pPr>
            <a:r>
              <a:rPr lang="en-US" sz="700" dirty="0" smtClean="0">
                <a:latin typeface="Century Schoolbook" panose="02040604050505020304" pitchFamily="18" charset="0"/>
                <a:ea typeface="Microsoft YaHei UI" panose="020B0503020204020204" pitchFamily="34" charset="-122"/>
              </a:rPr>
              <a:t>Stock Image via Shutterstock</a:t>
            </a:r>
            <a:endParaRPr lang="en-US" sz="700" dirty="0">
              <a:latin typeface="Century Schoolbook" panose="02040604050505020304" pitchFamily="18" charset="0"/>
              <a:ea typeface="Microsoft YaHei UI" panose="020B0503020204020204" pitchFamily="34" charset="-122"/>
            </a:endParaRPr>
          </a:p>
        </p:txBody>
      </p:sp>
    </p:spTree>
    <p:extLst>
      <p:ext uri="{BB962C8B-B14F-4D97-AF65-F5344CB8AC3E}">
        <p14:creationId xmlns:p14="http://schemas.microsoft.com/office/powerpoint/2010/main" val="2880679406"/>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1D55EC-C9D4-4F53-B544-BAB9BC899686}"/>
              </a:ext>
            </a:extLst>
          </p:cNvPr>
          <p:cNvSpPr/>
          <p:nvPr/>
        </p:nvSpPr>
        <p:spPr>
          <a:xfrm>
            <a:off x="514180" y="1585166"/>
            <a:ext cx="4941740" cy="3933384"/>
          </a:xfrm>
          <a:prstGeom prst="rect">
            <a:avLst/>
          </a:prstGeom>
        </p:spPr>
        <p:txBody>
          <a:bodyPr wrap="square">
            <a:spAutoFit/>
          </a:bodyPr>
          <a:lstStyle/>
          <a:p>
            <a:pPr>
              <a:lnSpc>
                <a:spcPct val="130000"/>
              </a:lnSpc>
            </a:pPr>
            <a:r>
              <a:rPr lang="en-US" sz="1200" dirty="0">
                <a:solidFill>
                  <a:schemeClr val="bg1"/>
                </a:solidFill>
                <a:latin typeface="Century Schoolbook" panose="02040604050505020304" pitchFamily="18" charset="0"/>
              </a:rPr>
              <a:t>Both alcohol and the sun can cause dehydration. The sun causes your body to sweat in order to stay </a:t>
            </a:r>
            <a:r>
              <a:rPr lang="en-US" sz="1200" dirty="0" smtClean="0">
                <a:solidFill>
                  <a:schemeClr val="bg1"/>
                </a:solidFill>
                <a:latin typeface="Century Schoolbook" panose="02040604050505020304" pitchFamily="18" charset="0"/>
              </a:rPr>
              <a:t>cool, and </a:t>
            </a:r>
            <a:r>
              <a:rPr lang="en-US" sz="1200" dirty="0">
                <a:solidFill>
                  <a:schemeClr val="bg1"/>
                </a:solidFill>
                <a:latin typeface="Century Schoolbook" panose="02040604050505020304" pitchFamily="18" charset="0"/>
              </a:rPr>
              <a:t>if those fluids aren't </a:t>
            </a:r>
            <a:r>
              <a:rPr lang="en-US" sz="1200" dirty="0" smtClean="0">
                <a:solidFill>
                  <a:schemeClr val="bg1"/>
                </a:solidFill>
                <a:latin typeface="Century Schoolbook" panose="02040604050505020304" pitchFamily="18" charset="0"/>
              </a:rPr>
              <a:t>replaced, </a:t>
            </a:r>
            <a:r>
              <a:rPr lang="en-US" sz="1200" dirty="0">
                <a:solidFill>
                  <a:schemeClr val="bg1"/>
                </a:solidFill>
                <a:latin typeface="Century Schoolbook" panose="02040604050505020304" pitchFamily="18" charset="0"/>
              </a:rPr>
              <a:t>your body will undergo adverse </a:t>
            </a:r>
            <a:r>
              <a:rPr lang="en-US" sz="1200" dirty="0" smtClean="0">
                <a:solidFill>
                  <a:schemeClr val="bg1"/>
                </a:solidFill>
                <a:latin typeface="Century Schoolbook" panose="02040604050505020304" pitchFamily="18" charset="0"/>
              </a:rPr>
              <a:t>reactions. </a:t>
            </a:r>
            <a:r>
              <a:rPr lang="en-US" sz="1200" dirty="0">
                <a:solidFill>
                  <a:schemeClr val="bg1"/>
                </a:solidFill>
                <a:latin typeface="Century Schoolbook" panose="02040604050505020304" pitchFamily="18" charset="0"/>
              </a:rPr>
              <a:t>You may feel extremely thirsty, dizzy, or fatigued. When people drink they tend to become more lackadaisical </a:t>
            </a:r>
            <a:r>
              <a:rPr lang="en-US" sz="1200" dirty="0" smtClean="0">
                <a:solidFill>
                  <a:schemeClr val="bg1"/>
                </a:solidFill>
                <a:latin typeface="Century Schoolbook" panose="02040604050505020304" pitchFamily="18" charset="0"/>
              </a:rPr>
              <a:t>and </a:t>
            </a:r>
            <a:r>
              <a:rPr lang="en-US" sz="1200" dirty="0">
                <a:solidFill>
                  <a:schemeClr val="bg1"/>
                </a:solidFill>
                <a:latin typeface="Century Schoolbook" panose="02040604050505020304" pitchFamily="18" charset="0"/>
              </a:rPr>
              <a:t>reckless, which can have </a:t>
            </a:r>
            <a:r>
              <a:rPr lang="en-US" sz="1200" dirty="0" smtClean="0">
                <a:solidFill>
                  <a:schemeClr val="bg1"/>
                </a:solidFill>
                <a:latin typeface="Century Schoolbook" panose="02040604050505020304" pitchFamily="18" charset="0"/>
              </a:rPr>
              <a:t>dangerous </a:t>
            </a:r>
            <a:r>
              <a:rPr lang="en-US" sz="1200" dirty="0">
                <a:solidFill>
                  <a:schemeClr val="bg1"/>
                </a:solidFill>
                <a:latin typeface="Century Schoolbook" panose="02040604050505020304" pitchFamily="18" charset="0"/>
              </a:rPr>
              <a:t>implications when water recreation or water sports are involved. In fact, up to 70% of all water recreation deaths of teens and adults involve alcohol consumption. If you are drinking in or near a body of </a:t>
            </a:r>
            <a:r>
              <a:rPr lang="en-US" sz="1200" dirty="0" smtClean="0">
                <a:solidFill>
                  <a:schemeClr val="bg1"/>
                </a:solidFill>
                <a:latin typeface="Century Schoolbook" panose="02040604050505020304" pitchFamily="18" charset="0"/>
              </a:rPr>
              <a:t>water  </a:t>
            </a:r>
            <a:r>
              <a:rPr lang="en-US" sz="1200" dirty="0">
                <a:solidFill>
                  <a:schemeClr val="bg1"/>
                </a:solidFill>
                <a:latin typeface="Century Schoolbook" panose="02040604050505020304" pitchFamily="18" charset="0"/>
              </a:rPr>
              <a:t>b</a:t>
            </a:r>
            <a:r>
              <a:rPr lang="en-US" sz="1200" dirty="0" smtClean="0">
                <a:solidFill>
                  <a:schemeClr val="bg1"/>
                </a:solidFill>
                <a:latin typeface="Century Schoolbook" panose="02040604050505020304" pitchFamily="18" charset="0"/>
              </a:rPr>
              <a:t>e </a:t>
            </a:r>
            <a:r>
              <a:rPr lang="en-US" sz="1200" dirty="0">
                <a:solidFill>
                  <a:schemeClr val="bg1"/>
                </a:solidFill>
                <a:latin typeface="Century Schoolbook" panose="02040604050505020304" pitchFamily="18" charset="0"/>
              </a:rPr>
              <a:t>aware that you may lack the dexterity needed to stay </a:t>
            </a:r>
            <a:r>
              <a:rPr lang="en-US" sz="1200" dirty="0" smtClean="0">
                <a:solidFill>
                  <a:schemeClr val="bg1"/>
                </a:solidFill>
                <a:latin typeface="Century Schoolbook" panose="02040604050505020304" pitchFamily="18" charset="0"/>
              </a:rPr>
              <a:t>afloat, which </a:t>
            </a:r>
            <a:r>
              <a:rPr lang="en-US" sz="1200" dirty="0">
                <a:solidFill>
                  <a:schemeClr val="bg1"/>
                </a:solidFill>
                <a:latin typeface="Century Schoolbook" panose="02040604050505020304" pitchFamily="18" charset="0"/>
              </a:rPr>
              <a:t>can increase your risk of </a:t>
            </a:r>
            <a:r>
              <a:rPr lang="en-US" sz="1200" dirty="0" smtClean="0">
                <a:solidFill>
                  <a:schemeClr val="bg1"/>
                </a:solidFill>
                <a:latin typeface="Century Schoolbook" panose="02040604050505020304" pitchFamily="18" charset="0"/>
              </a:rPr>
              <a:t>drowning (the </a:t>
            </a:r>
            <a:r>
              <a:rPr lang="en-US" sz="1200" dirty="0">
                <a:solidFill>
                  <a:schemeClr val="bg1"/>
                </a:solidFill>
                <a:latin typeface="Century Schoolbook" panose="02040604050505020304" pitchFamily="18" charset="0"/>
              </a:rPr>
              <a:t>third leading cause of unintentional </a:t>
            </a:r>
            <a:r>
              <a:rPr lang="en-US" sz="1200" dirty="0" smtClean="0">
                <a:solidFill>
                  <a:schemeClr val="bg1"/>
                </a:solidFill>
                <a:latin typeface="Century Schoolbook" panose="02040604050505020304" pitchFamily="18" charset="0"/>
              </a:rPr>
              <a:t>injury and </a:t>
            </a:r>
            <a:r>
              <a:rPr lang="en-US" sz="1200" dirty="0">
                <a:solidFill>
                  <a:schemeClr val="bg1"/>
                </a:solidFill>
                <a:latin typeface="Century Schoolbook" panose="02040604050505020304" pitchFamily="18" charset="0"/>
              </a:rPr>
              <a:t>death worldwide </a:t>
            </a:r>
            <a:r>
              <a:rPr lang="en-US" sz="1200" dirty="0" smtClean="0">
                <a:solidFill>
                  <a:schemeClr val="bg1"/>
                </a:solidFill>
                <a:latin typeface="Century Schoolbook" panose="02040604050505020304" pitchFamily="18" charset="0"/>
              </a:rPr>
              <a:t>and </a:t>
            </a:r>
            <a:r>
              <a:rPr lang="en-US" sz="1200" dirty="0">
                <a:solidFill>
                  <a:schemeClr val="bg1"/>
                </a:solidFill>
                <a:latin typeface="Century Schoolbook" panose="02040604050505020304" pitchFamily="18" charset="0"/>
              </a:rPr>
              <a:t>fifth  in the United States). Sun and heat exposure only amplifies this risk. In </a:t>
            </a:r>
            <a:r>
              <a:rPr lang="en-US" sz="1200" dirty="0" smtClean="0">
                <a:solidFill>
                  <a:schemeClr val="bg1"/>
                </a:solidFill>
                <a:latin typeface="Century Schoolbook" panose="02040604050505020304" pitchFamily="18" charset="0"/>
              </a:rPr>
              <a:t>addition, </a:t>
            </a:r>
            <a:r>
              <a:rPr lang="en-US" sz="1200" dirty="0">
                <a:solidFill>
                  <a:schemeClr val="bg1"/>
                </a:solidFill>
                <a:latin typeface="Century Schoolbook" panose="02040604050505020304" pitchFamily="18" charset="0"/>
              </a:rPr>
              <a:t>the physical exertion of swimming on a hot day paired with alcohol consumption can lead to overheating -a risk factor for heat syncope (fainting)- which can have deadly consequences. </a:t>
            </a:r>
          </a:p>
        </p:txBody>
      </p:sp>
      <p:sp>
        <p:nvSpPr>
          <p:cNvPr id="17" name="Rectangle 16">
            <a:extLst>
              <a:ext uri="{FF2B5EF4-FFF2-40B4-BE49-F238E27FC236}">
                <a16:creationId xmlns:a16="http://schemas.microsoft.com/office/drawing/2014/main" id="{CB3C11B4-EE5D-44D2-B2AF-9F6E69035F6E}"/>
              </a:ext>
            </a:extLst>
          </p:cNvPr>
          <p:cNvSpPr/>
          <p:nvPr/>
        </p:nvSpPr>
        <p:spPr>
          <a:xfrm>
            <a:off x="514180" y="563566"/>
            <a:ext cx="3631100" cy="830997"/>
          </a:xfrm>
          <a:prstGeom prst="rect">
            <a:avLst/>
          </a:prstGeom>
        </p:spPr>
        <p:txBody>
          <a:bodyPr wrap="square">
            <a:spAutoFit/>
          </a:bodyPr>
          <a:lstStyle/>
          <a:p>
            <a:r>
              <a:rPr lang="en-US" sz="2400" b="1" dirty="0">
                <a:solidFill>
                  <a:schemeClr val="bg1"/>
                </a:solidFill>
                <a:latin typeface="Century Schoolbook" panose="02040604050505020304" pitchFamily="18" charset="0"/>
              </a:rPr>
              <a:t>Do Not Mix Sun And Alcohol</a:t>
            </a:r>
          </a:p>
        </p:txBody>
      </p:sp>
      <p:sp>
        <p:nvSpPr>
          <p:cNvPr id="19" name="Rectangle 18">
            <a:extLst>
              <a:ext uri="{FF2B5EF4-FFF2-40B4-BE49-F238E27FC236}">
                <a16:creationId xmlns:a16="http://schemas.microsoft.com/office/drawing/2014/main" id="{3676696D-A237-4335-8613-5815E0962446}"/>
              </a:ext>
            </a:extLst>
          </p:cNvPr>
          <p:cNvSpPr/>
          <p:nvPr/>
        </p:nvSpPr>
        <p:spPr>
          <a:xfrm>
            <a:off x="6945460" y="1585166"/>
            <a:ext cx="4627841" cy="3785652"/>
          </a:xfrm>
          <a:prstGeom prst="rect">
            <a:avLst/>
          </a:prstGeom>
        </p:spPr>
        <p:txBody>
          <a:bodyPr wrap="square">
            <a:spAutoFit/>
          </a:bodyPr>
          <a:lstStyle/>
          <a:p>
            <a:r>
              <a:rPr lang="en-US" sz="1200" dirty="0" smtClean="0">
                <a:latin typeface="Century Schoolbook" panose="02040604050505020304" pitchFamily="18" charset="0"/>
              </a:rPr>
              <a:t>According </a:t>
            </a:r>
            <a:r>
              <a:rPr lang="en-US" sz="1200" dirty="0">
                <a:latin typeface="Century Schoolbook" panose="02040604050505020304" pitchFamily="18" charset="0"/>
              </a:rPr>
              <a:t>to Boat U.S. Foundation: “Stressors, such as exposure to noise, vibration, sun, glare, </a:t>
            </a:r>
            <a:r>
              <a:rPr lang="en-US" sz="1200" dirty="0" smtClean="0">
                <a:latin typeface="Century Schoolbook" panose="02040604050505020304" pitchFamily="18" charset="0"/>
              </a:rPr>
              <a:t>wind, </a:t>
            </a:r>
            <a:r>
              <a:rPr lang="en-US" sz="1200" dirty="0">
                <a:latin typeface="Century Schoolbook" panose="02040604050505020304" pitchFamily="18" charset="0"/>
              </a:rPr>
              <a:t>and the motion of the water, affects boat operators and passengers, </a:t>
            </a:r>
            <a:r>
              <a:rPr lang="en-US" sz="1200" dirty="0" smtClean="0">
                <a:latin typeface="Century Schoolbook" panose="02040604050505020304" pitchFamily="18" charset="0"/>
              </a:rPr>
              <a:t>thus drinking </a:t>
            </a:r>
            <a:r>
              <a:rPr lang="en-US" sz="1200" dirty="0">
                <a:latin typeface="Century Schoolbook" panose="02040604050505020304" pitchFamily="18" charset="0"/>
              </a:rPr>
              <a:t>while boating </a:t>
            </a:r>
            <a:r>
              <a:rPr lang="en-US" sz="1200" dirty="0" smtClean="0">
                <a:latin typeface="Century Schoolbook" panose="02040604050505020304" pitchFamily="18" charset="0"/>
              </a:rPr>
              <a:t>is even </a:t>
            </a:r>
            <a:r>
              <a:rPr lang="en-US" sz="1200" dirty="0">
                <a:latin typeface="Century Schoolbook" panose="02040604050505020304" pitchFamily="18" charset="0"/>
              </a:rPr>
              <a:t>more dangerous than drinking and driving. </a:t>
            </a:r>
            <a:endParaRPr lang="en-US" sz="1200" dirty="0" smtClean="0">
              <a:latin typeface="Century Schoolbook" panose="02040604050505020304" pitchFamily="18" charset="0"/>
            </a:endParaRPr>
          </a:p>
          <a:p>
            <a:endParaRPr lang="en-US" sz="1200" dirty="0">
              <a:latin typeface="Century Schoolbook" panose="02040604050505020304" pitchFamily="18" charset="0"/>
            </a:endParaRPr>
          </a:p>
          <a:p>
            <a:r>
              <a:rPr lang="en-US" sz="1200" dirty="0">
                <a:latin typeface="Century Schoolbook" panose="02040604050505020304" pitchFamily="18" charset="0"/>
              </a:rPr>
              <a:t>Research shows that hours of exposure to boating stressors produces a kind of a fatigue, or ‘boater’s hypnosis,’ which slows reaction time almost as much as if you were legally drunk. Adding alcohol or drugs to boating stress factors intensifies their affects—each drink multiplies your accident risk.” </a:t>
            </a:r>
            <a:endParaRPr lang="en-US" sz="1200" dirty="0" smtClean="0">
              <a:latin typeface="Century Schoolbook" panose="02040604050505020304" pitchFamily="18" charset="0"/>
            </a:endParaRPr>
          </a:p>
          <a:p>
            <a:endParaRPr lang="en-US" sz="1200" dirty="0">
              <a:latin typeface="Century Schoolbook" panose="02040604050505020304" pitchFamily="18" charset="0"/>
              <a:ea typeface="Microsoft YaHei UI" panose="020B0503020204020204" pitchFamily="34" charset="-122"/>
            </a:endParaRPr>
          </a:p>
          <a:p>
            <a:r>
              <a:rPr lang="en-US" sz="1200" dirty="0" smtClean="0">
                <a:latin typeface="Century Schoolbook" panose="02040604050505020304" pitchFamily="18" charset="0"/>
                <a:ea typeface="Microsoft YaHei UI" panose="020B0503020204020204" pitchFamily="34" charset="-122"/>
              </a:rPr>
              <a:t>That’s </a:t>
            </a:r>
            <a:r>
              <a:rPr lang="en-US" sz="1200" dirty="0">
                <a:latin typeface="Century Schoolbook" panose="02040604050505020304" pitchFamily="18" charset="0"/>
                <a:ea typeface="Microsoft YaHei UI" panose="020B0503020204020204" pitchFamily="34" charset="-122"/>
              </a:rPr>
              <a:t>why boaters should NEVER drink when operating a boat. Every state has strict drinking and boating laws–you can be arrested on the </a:t>
            </a:r>
            <a:r>
              <a:rPr lang="en-US" sz="1200" dirty="0" smtClean="0">
                <a:latin typeface="Century Schoolbook" panose="02040604050505020304" pitchFamily="18" charset="0"/>
                <a:ea typeface="Microsoft YaHei UI" panose="020B0503020204020204" pitchFamily="34" charset="-122"/>
              </a:rPr>
              <a:t>water.</a:t>
            </a:r>
          </a:p>
          <a:p>
            <a:endParaRPr lang="en-US" sz="1200" dirty="0">
              <a:latin typeface="Century Schoolbook" panose="02040604050505020304" pitchFamily="18" charset="0"/>
              <a:ea typeface="Microsoft YaHei UI" panose="020B0503020204020204" pitchFamily="34" charset="-122"/>
            </a:endParaRPr>
          </a:p>
          <a:p>
            <a:r>
              <a:rPr lang="en-US" sz="1200" dirty="0" smtClean="0">
                <a:latin typeface="Century Schoolbook" panose="02040604050505020304" pitchFamily="18" charset="0"/>
                <a:ea typeface="Microsoft YaHei UI" panose="020B0503020204020204" pitchFamily="34" charset="-122"/>
              </a:rPr>
              <a:t>YES</a:t>
            </a:r>
            <a:r>
              <a:rPr lang="en-US" sz="1200" dirty="0">
                <a:latin typeface="Century Schoolbook" panose="02040604050505020304" pitchFamily="18" charset="0"/>
                <a:ea typeface="Microsoft YaHei UI" panose="020B0503020204020204" pitchFamily="34" charset="-122"/>
              </a:rPr>
              <a:t>, you can get a Boating Under the Influence (BUI) punishable using the same criteria as Driving Under the Influence (DUI).</a:t>
            </a:r>
          </a:p>
          <a:p>
            <a:endParaRPr lang="en-US" sz="1200" dirty="0">
              <a:latin typeface="Century Schoolbook" panose="02040604050505020304" pitchFamily="18" charset="0"/>
            </a:endParaRPr>
          </a:p>
        </p:txBody>
      </p:sp>
      <p:sp>
        <p:nvSpPr>
          <p:cNvPr id="20" name="Rectangle 19">
            <a:extLst>
              <a:ext uri="{FF2B5EF4-FFF2-40B4-BE49-F238E27FC236}">
                <a16:creationId xmlns:a16="http://schemas.microsoft.com/office/drawing/2014/main" id="{BDB460ED-67B3-49F6-9579-462D674E995D}"/>
              </a:ext>
            </a:extLst>
          </p:cNvPr>
          <p:cNvSpPr/>
          <p:nvPr/>
        </p:nvSpPr>
        <p:spPr>
          <a:xfrm>
            <a:off x="6945460" y="563565"/>
            <a:ext cx="4240700" cy="830997"/>
          </a:xfrm>
          <a:prstGeom prst="rect">
            <a:avLst/>
          </a:prstGeom>
        </p:spPr>
        <p:txBody>
          <a:bodyPr wrap="square">
            <a:spAutoFit/>
          </a:bodyPr>
          <a:lstStyle/>
          <a:p>
            <a:r>
              <a:rPr lang="en-US" sz="2400" b="1" dirty="0">
                <a:solidFill>
                  <a:srgbClr val="C9393B"/>
                </a:solidFill>
                <a:latin typeface="Century Schoolbook" panose="02040604050505020304" pitchFamily="18" charset="0"/>
              </a:rPr>
              <a:t>Boating Accidents Due </a:t>
            </a:r>
            <a:r>
              <a:rPr lang="en-US" sz="2400" b="1" dirty="0" smtClean="0">
                <a:solidFill>
                  <a:srgbClr val="C9393B"/>
                </a:solidFill>
                <a:latin typeface="Century Schoolbook" panose="02040604050505020304" pitchFamily="18" charset="0"/>
              </a:rPr>
              <a:t>to </a:t>
            </a:r>
            <a:r>
              <a:rPr lang="en-US" sz="2400" b="1" dirty="0">
                <a:solidFill>
                  <a:srgbClr val="C9393B"/>
                </a:solidFill>
                <a:latin typeface="Century Schoolbook" panose="02040604050505020304" pitchFamily="18" charset="0"/>
              </a:rPr>
              <a:t>Alcohol Consumption</a:t>
            </a:r>
          </a:p>
        </p:txBody>
      </p:sp>
      <p:cxnSp>
        <p:nvCxnSpPr>
          <p:cNvPr id="6" name="Straight Connector 5">
            <a:extLst>
              <a:ext uri="{FF2B5EF4-FFF2-40B4-BE49-F238E27FC236}">
                <a16:creationId xmlns:a16="http://schemas.microsoft.com/office/drawing/2014/main" id="{CBADFCC3-CDEA-4F70-97C6-431A2836C891}"/>
              </a:ext>
            </a:extLst>
          </p:cNvPr>
          <p:cNvCxnSpPr>
            <a:cxnSpLocks/>
          </p:cNvCxnSpPr>
          <p:nvPr/>
        </p:nvCxnSpPr>
        <p:spPr>
          <a:xfrm flipV="1">
            <a:off x="7034985" y="1394562"/>
            <a:ext cx="4044693" cy="11077"/>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ADFCC3-CDEA-4F70-97C6-431A2836C891}"/>
              </a:ext>
            </a:extLst>
          </p:cNvPr>
          <p:cNvCxnSpPr>
            <a:cxnSpLocks/>
          </p:cNvCxnSpPr>
          <p:nvPr/>
        </p:nvCxnSpPr>
        <p:spPr>
          <a:xfrm>
            <a:off x="514180" y="1394563"/>
            <a:ext cx="3309675" cy="11076"/>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252912"/>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noChangeArrowheads="1"/>
          </p:cNvSpPr>
          <p:nvPr/>
        </p:nvSpPr>
        <p:spPr>
          <a:xfrm>
            <a:off x="2540361" y="390303"/>
            <a:ext cx="6042025" cy="933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smtClean="0">
                <a:latin typeface="Century Schoolbook" panose="02040604050505020304" pitchFamily="18" charset="0"/>
              </a:rPr>
              <a:t>BOATING</a:t>
            </a:r>
            <a:r>
              <a:rPr lang="en-US" altLang="en-US" dirty="0" smtClean="0">
                <a:solidFill>
                  <a:srgbClr val="C9393B"/>
                </a:solidFill>
                <a:latin typeface="Century Schoolbook" panose="02040604050505020304" pitchFamily="18" charset="0"/>
              </a:rPr>
              <a:t> SAFETY</a:t>
            </a:r>
          </a:p>
        </p:txBody>
      </p:sp>
      <p:sp>
        <p:nvSpPr>
          <p:cNvPr id="24" name="Freeform: Shape 87">
            <a:extLst>
              <a:ext uri="{FF2B5EF4-FFF2-40B4-BE49-F238E27FC236}">
                <a16:creationId xmlns:a16="http://schemas.microsoft.com/office/drawing/2014/main" id="{BE389547-B9BD-4AD1-A17C-E13311CBD630}"/>
              </a:ext>
            </a:extLst>
          </p:cNvPr>
          <p:cNvSpPr/>
          <p:nvPr/>
        </p:nvSpPr>
        <p:spPr>
          <a:xfrm>
            <a:off x="0" y="3906377"/>
            <a:ext cx="12192000" cy="2173288"/>
          </a:xfrm>
          <a:custGeom>
            <a:avLst/>
            <a:gdLst>
              <a:gd name="connsiteX0" fmla="*/ 1562834 w 12191996"/>
              <a:gd name="connsiteY0" fmla="*/ 498 h 2173348"/>
              <a:gd name="connsiteX1" fmla="*/ 2006351 w 12191996"/>
              <a:gd name="connsiteY1" fmla="*/ 97230 h 2173348"/>
              <a:gd name="connsiteX2" fmla="*/ 2194971 w 12191996"/>
              <a:gd name="connsiteY2" fmla="*/ 458889 h 2173348"/>
              <a:gd name="connsiteX3" fmla="*/ 1888257 w 12191996"/>
              <a:gd name="connsiteY3" fmla="*/ 690977 h 2173348"/>
              <a:gd name="connsiteX4" fmla="*/ 1916960 w 12191996"/>
              <a:gd name="connsiteY4" fmla="*/ 545822 h 2173348"/>
              <a:gd name="connsiteX5" fmla="*/ 1511014 w 12191996"/>
              <a:gd name="connsiteY5" fmla="*/ 488414 h 2173348"/>
              <a:gd name="connsiteX6" fmla="*/ 1952226 w 12191996"/>
              <a:gd name="connsiteY6" fmla="*/ 1369194 h 2173348"/>
              <a:gd name="connsiteX7" fmla="*/ 2334389 w 12191996"/>
              <a:gd name="connsiteY7" fmla="*/ 1369194 h 2173348"/>
              <a:gd name="connsiteX8" fmla="*/ 3196305 w 12191996"/>
              <a:gd name="connsiteY8" fmla="*/ 386721 h 2173348"/>
              <a:gd name="connsiteX9" fmla="*/ 4346895 w 12191996"/>
              <a:gd name="connsiteY9" fmla="*/ 97230 h 2173348"/>
              <a:gd name="connsiteX10" fmla="*/ 4534696 w 12191996"/>
              <a:gd name="connsiteY10" fmla="*/ 458889 h 2173348"/>
              <a:gd name="connsiteX11" fmla="*/ 4227981 w 12191996"/>
              <a:gd name="connsiteY11" fmla="*/ 690977 h 2173348"/>
              <a:gd name="connsiteX12" fmla="*/ 4257507 w 12191996"/>
              <a:gd name="connsiteY12" fmla="*/ 545822 h 2173348"/>
              <a:gd name="connsiteX13" fmla="*/ 3850739 w 12191996"/>
              <a:gd name="connsiteY13" fmla="*/ 488414 h 2173348"/>
              <a:gd name="connsiteX14" fmla="*/ 4291950 w 12191996"/>
              <a:gd name="connsiteY14" fmla="*/ 1369194 h 2173348"/>
              <a:gd name="connsiteX15" fmla="*/ 4674114 w 12191996"/>
              <a:gd name="connsiteY15" fmla="*/ 1369194 h 2173348"/>
              <a:gd name="connsiteX16" fmla="*/ 5536029 w 12191996"/>
              <a:gd name="connsiteY16" fmla="*/ 386721 h 2173348"/>
              <a:gd name="connsiteX17" fmla="*/ 6686620 w 12191996"/>
              <a:gd name="connsiteY17" fmla="*/ 97230 h 2173348"/>
              <a:gd name="connsiteX18" fmla="*/ 6874422 w 12191996"/>
              <a:gd name="connsiteY18" fmla="*/ 458889 h 2173348"/>
              <a:gd name="connsiteX19" fmla="*/ 6567707 w 12191996"/>
              <a:gd name="connsiteY19" fmla="*/ 690977 h 2173348"/>
              <a:gd name="connsiteX20" fmla="*/ 6597229 w 12191996"/>
              <a:gd name="connsiteY20" fmla="*/ 545822 h 2173348"/>
              <a:gd name="connsiteX21" fmla="*/ 6190464 w 12191996"/>
              <a:gd name="connsiteY21" fmla="*/ 488414 h 2173348"/>
              <a:gd name="connsiteX22" fmla="*/ 6631676 w 12191996"/>
              <a:gd name="connsiteY22" fmla="*/ 1369194 h 2173348"/>
              <a:gd name="connsiteX23" fmla="*/ 7013836 w 12191996"/>
              <a:gd name="connsiteY23" fmla="*/ 1369194 h 2173348"/>
              <a:gd name="connsiteX24" fmla="*/ 7875755 w 12191996"/>
              <a:gd name="connsiteY24" fmla="*/ 386721 h 2173348"/>
              <a:gd name="connsiteX25" fmla="*/ 9026345 w 12191996"/>
              <a:gd name="connsiteY25" fmla="*/ 97230 h 2173348"/>
              <a:gd name="connsiteX26" fmla="*/ 9214146 w 12191996"/>
              <a:gd name="connsiteY26" fmla="*/ 458889 h 2173348"/>
              <a:gd name="connsiteX27" fmla="*/ 8907431 w 12191996"/>
              <a:gd name="connsiteY27" fmla="*/ 690977 h 2173348"/>
              <a:gd name="connsiteX28" fmla="*/ 8936953 w 12191996"/>
              <a:gd name="connsiteY28" fmla="*/ 545822 h 2173348"/>
              <a:gd name="connsiteX29" fmla="*/ 8530189 w 12191996"/>
              <a:gd name="connsiteY29" fmla="*/ 488414 h 2173348"/>
              <a:gd name="connsiteX30" fmla="*/ 8972220 w 12191996"/>
              <a:gd name="connsiteY30" fmla="*/ 1369194 h 2173348"/>
              <a:gd name="connsiteX31" fmla="*/ 9353560 w 12191996"/>
              <a:gd name="connsiteY31" fmla="*/ 1369194 h 2173348"/>
              <a:gd name="connsiteX32" fmla="*/ 10215479 w 12191996"/>
              <a:gd name="connsiteY32" fmla="*/ 386721 h 2173348"/>
              <a:gd name="connsiteX33" fmla="*/ 11366069 w 12191996"/>
              <a:gd name="connsiteY33" fmla="*/ 97230 h 2173348"/>
              <a:gd name="connsiteX34" fmla="*/ 11553871 w 12191996"/>
              <a:gd name="connsiteY34" fmla="*/ 458889 h 2173348"/>
              <a:gd name="connsiteX35" fmla="*/ 11247974 w 12191996"/>
              <a:gd name="connsiteY35" fmla="*/ 690977 h 2173348"/>
              <a:gd name="connsiteX36" fmla="*/ 11276677 w 12191996"/>
              <a:gd name="connsiteY36" fmla="*/ 545822 h 2173348"/>
              <a:gd name="connsiteX37" fmla="*/ 10869914 w 12191996"/>
              <a:gd name="connsiteY37" fmla="*/ 488414 h 2173348"/>
              <a:gd name="connsiteX38" fmla="*/ 11311943 w 12191996"/>
              <a:gd name="connsiteY38" fmla="*/ 1369194 h 2173348"/>
              <a:gd name="connsiteX39" fmla="*/ 11694107 w 12191996"/>
              <a:gd name="connsiteY39" fmla="*/ 1369194 h 2173348"/>
              <a:gd name="connsiteX40" fmla="*/ 12117106 w 12191996"/>
              <a:gd name="connsiteY40" fmla="*/ 1060064 h 2173348"/>
              <a:gd name="connsiteX41" fmla="*/ 12191996 w 12191996"/>
              <a:gd name="connsiteY41" fmla="*/ 958994 h 2173348"/>
              <a:gd name="connsiteX42" fmla="*/ 12191996 w 12191996"/>
              <a:gd name="connsiteY42" fmla="*/ 2173348 h 2173348"/>
              <a:gd name="connsiteX43" fmla="*/ 0 w 12191996"/>
              <a:gd name="connsiteY43" fmla="*/ 2173348 h 2173348"/>
              <a:gd name="connsiteX44" fmla="*/ 0 w 12191996"/>
              <a:gd name="connsiteY44" fmla="*/ 1745617 h 2173348"/>
              <a:gd name="connsiteX45" fmla="*/ 0 w 12191996"/>
              <a:gd name="connsiteY45" fmla="*/ 1365073 h 2173348"/>
              <a:gd name="connsiteX46" fmla="*/ 137587 w 12191996"/>
              <a:gd name="connsiteY46" fmla="*/ 1258831 h 2173348"/>
              <a:gd name="connsiteX47" fmla="*/ 856579 w 12191996"/>
              <a:gd name="connsiteY47" fmla="*/ 386721 h 2173348"/>
              <a:gd name="connsiteX48" fmla="*/ 1562834 w 12191996"/>
              <a:gd name="connsiteY48" fmla="*/ 498 h 217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1996" h="2173348">
                <a:moveTo>
                  <a:pt x="1562834" y="498"/>
                </a:moveTo>
                <a:cubicBezTo>
                  <a:pt x="1694511" y="-4051"/>
                  <a:pt x="1842742" y="22192"/>
                  <a:pt x="2006351" y="97230"/>
                </a:cubicBezTo>
                <a:cubicBezTo>
                  <a:pt x="2166267" y="205482"/>
                  <a:pt x="2222035" y="368679"/>
                  <a:pt x="2194971" y="458889"/>
                </a:cubicBezTo>
                <a:cubicBezTo>
                  <a:pt x="2129365" y="672116"/>
                  <a:pt x="1965345" y="770525"/>
                  <a:pt x="1888257" y="690977"/>
                </a:cubicBezTo>
                <a:cubicBezTo>
                  <a:pt x="1852995" y="654075"/>
                  <a:pt x="1913679" y="582725"/>
                  <a:pt x="1916960" y="545822"/>
                </a:cubicBezTo>
                <a:cubicBezTo>
                  <a:pt x="1934183" y="361298"/>
                  <a:pt x="1666833" y="349818"/>
                  <a:pt x="1511014" y="488414"/>
                </a:cubicBezTo>
                <a:cubicBezTo>
                  <a:pt x="1242023" y="748384"/>
                  <a:pt x="1515117" y="1273243"/>
                  <a:pt x="1952226" y="1369194"/>
                </a:cubicBezTo>
                <a:cubicBezTo>
                  <a:pt x="2045716" y="1389695"/>
                  <a:pt x="2243357" y="1397897"/>
                  <a:pt x="2334389" y="1369194"/>
                </a:cubicBezTo>
                <a:cubicBezTo>
                  <a:pt x="2794461" y="1226498"/>
                  <a:pt x="3000305" y="631111"/>
                  <a:pt x="3196305" y="386721"/>
                </a:cubicBezTo>
                <a:cubicBezTo>
                  <a:pt x="3283237" y="277651"/>
                  <a:pt x="3691642" y="-202923"/>
                  <a:pt x="4346895" y="97230"/>
                </a:cubicBezTo>
                <a:cubicBezTo>
                  <a:pt x="4505993" y="205482"/>
                  <a:pt x="4561759" y="368679"/>
                  <a:pt x="4534696" y="458889"/>
                </a:cubicBezTo>
                <a:cubicBezTo>
                  <a:pt x="4469090" y="672116"/>
                  <a:pt x="4305071" y="770525"/>
                  <a:pt x="4227981" y="690977"/>
                </a:cubicBezTo>
                <a:cubicBezTo>
                  <a:pt x="4192719" y="654075"/>
                  <a:pt x="4253405" y="582725"/>
                  <a:pt x="4257507" y="545822"/>
                </a:cubicBezTo>
                <a:cubicBezTo>
                  <a:pt x="4273909" y="361298"/>
                  <a:pt x="4006559" y="349818"/>
                  <a:pt x="3850739" y="488414"/>
                </a:cubicBezTo>
                <a:cubicBezTo>
                  <a:pt x="3581750" y="748384"/>
                  <a:pt x="3854838" y="1273243"/>
                  <a:pt x="4291950" y="1369194"/>
                </a:cubicBezTo>
                <a:cubicBezTo>
                  <a:pt x="4385442" y="1389695"/>
                  <a:pt x="4583082" y="1397897"/>
                  <a:pt x="4674114" y="1369194"/>
                </a:cubicBezTo>
                <a:cubicBezTo>
                  <a:pt x="5134187" y="1226498"/>
                  <a:pt x="5340030" y="631111"/>
                  <a:pt x="5536029" y="386721"/>
                </a:cubicBezTo>
                <a:cubicBezTo>
                  <a:pt x="5622959" y="277651"/>
                  <a:pt x="6031367" y="-202923"/>
                  <a:pt x="6686620" y="97230"/>
                </a:cubicBezTo>
                <a:cubicBezTo>
                  <a:pt x="6845718" y="205482"/>
                  <a:pt x="6901485" y="368679"/>
                  <a:pt x="6874422" y="458889"/>
                </a:cubicBezTo>
                <a:cubicBezTo>
                  <a:pt x="6809634" y="672116"/>
                  <a:pt x="6644797" y="770525"/>
                  <a:pt x="6567707" y="690977"/>
                </a:cubicBezTo>
                <a:cubicBezTo>
                  <a:pt x="6532444" y="654075"/>
                  <a:pt x="6593129" y="582725"/>
                  <a:pt x="6597229" y="545822"/>
                </a:cubicBezTo>
                <a:cubicBezTo>
                  <a:pt x="6613635" y="361298"/>
                  <a:pt x="6346280" y="349818"/>
                  <a:pt x="6190464" y="488414"/>
                </a:cubicBezTo>
                <a:cubicBezTo>
                  <a:pt x="5921475" y="748384"/>
                  <a:pt x="6194564" y="1273243"/>
                  <a:pt x="6631676" y="1369194"/>
                </a:cubicBezTo>
                <a:cubicBezTo>
                  <a:pt x="6725164" y="1389695"/>
                  <a:pt x="6922808" y="1397897"/>
                  <a:pt x="7013836" y="1369194"/>
                </a:cubicBezTo>
                <a:cubicBezTo>
                  <a:pt x="7474731" y="1226498"/>
                  <a:pt x="7679754" y="631111"/>
                  <a:pt x="7875755" y="386721"/>
                </a:cubicBezTo>
                <a:cubicBezTo>
                  <a:pt x="7962683" y="277651"/>
                  <a:pt x="8371911" y="-202923"/>
                  <a:pt x="9026345" y="97230"/>
                </a:cubicBezTo>
                <a:cubicBezTo>
                  <a:pt x="9185443" y="205482"/>
                  <a:pt x="9241209" y="368679"/>
                  <a:pt x="9214146" y="458889"/>
                </a:cubicBezTo>
                <a:cubicBezTo>
                  <a:pt x="9149358" y="672116"/>
                  <a:pt x="8984522" y="770525"/>
                  <a:pt x="8907431" y="690977"/>
                </a:cubicBezTo>
                <a:cubicBezTo>
                  <a:pt x="8872166" y="654075"/>
                  <a:pt x="8933675" y="582725"/>
                  <a:pt x="8936953" y="545822"/>
                </a:cubicBezTo>
                <a:cubicBezTo>
                  <a:pt x="8954177" y="361298"/>
                  <a:pt x="8686005" y="349818"/>
                  <a:pt x="8530189" y="488414"/>
                </a:cubicBezTo>
                <a:cubicBezTo>
                  <a:pt x="8262018" y="748384"/>
                  <a:pt x="8534289" y="1273243"/>
                  <a:pt x="8972220" y="1369194"/>
                </a:cubicBezTo>
                <a:cubicBezTo>
                  <a:pt x="9064888" y="1389695"/>
                  <a:pt x="9262533" y="1397897"/>
                  <a:pt x="9353560" y="1369194"/>
                </a:cubicBezTo>
                <a:cubicBezTo>
                  <a:pt x="9814455" y="1226498"/>
                  <a:pt x="10019476" y="631111"/>
                  <a:pt x="10215479" y="386721"/>
                </a:cubicBezTo>
                <a:cubicBezTo>
                  <a:pt x="10303230" y="277651"/>
                  <a:pt x="10711635" y="-202923"/>
                  <a:pt x="11366069" y="97230"/>
                </a:cubicBezTo>
                <a:cubicBezTo>
                  <a:pt x="11525167" y="205482"/>
                  <a:pt x="11581752" y="368679"/>
                  <a:pt x="11553871" y="458889"/>
                </a:cubicBezTo>
                <a:cubicBezTo>
                  <a:pt x="11489082" y="672116"/>
                  <a:pt x="11325064" y="770525"/>
                  <a:pt x="11247974" y="690977"/>
                </a:cubicBezTo>
                <a:cubicBezTo>
                  <a:pt x="11211890" y="654075"/>
                  <a:pt x="11273397" y="582725"/>
                  <a:pt x="11276677" y="545822"/>
                </a:cubicBezTo>
                <a:cubicBezTo>
                  <a:pt x="11293902" y="361298"/>
                  <a:pt x="11025730" y="349818"/>
                  <a:pt x="10869914" y="488414"/>
                </a:cubicBezTo>
                <a:cubicBezTo>
                  <a:pt x="10601742" y="748384"/>
                  <a:pt x="10874013" y="1273243"/>
                  <a:pt x="11311943" y="1369194"/>
                </a:cubicBezTo>
                <a:cubicBezTo>
                  <a:pt x="11404613" y="1389695"/>
                  <a:pt x="11602256" y="1397897"/>
                  <a:pt x="11694107" y="1369194"/>
                </a:cubicBezTo>
                <a:cubicBezTo>
                  <a:pt x="11866634" y="1315683"/>
                  <a:pt x="12003295" y="1198512"/>
                  <a:pt x="12117106" y="1060064"/>
                </a:cubicBezTo>
                <a:lnTo>
                  <a:pt x="12191996" y="958994"/>
                </a:lnTo>
                <a:lnTo>
                  <a:pt x="12191996" y="2173348"/>
                </a:lnTo>
                <a:lnTo>
                  <a:pt x="0" y="2173348"/>
                </a:lnTo>
                <a:lnTo>
                  <a:pt x="0" y="1745617"/>
                </a:lnTo>
                <a:lnTo>
                  <a:pt x="0" y="1365073"/>
                </a:lnTo>
                <a:lnTo>
                  <a:pt x="137587" y="1258831"/>
                </a:lnTo>
                <a:cubicBezTo>
                  <a:pt x="457516" y="983929"/>
                  <a:pt x="684359" y="600562"/>
                  <a:pt x="856579" y="386721"/>
                </a:cubicBezTo>
                <a:cubicBezTo>
                  <a:pt x="921778" y="304918"/>
                  <a:pt x="1167806" y="14145"/>
                  <a:pt x="1562834" y="49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Freeform: Shape 65">
            <a:extLst>
              <a:ext uri="{FF2B5EF4-FFF2-40B4-BE49-F238E27FC236}">
                <a16:creationId xmlns:a16="http://schemas.microsoft.com/office/drawing/2014/main" id="{C304DF49-B3B7-4B68-83D0-350D64EF75B8}"/>
              </a:ext>
            </a:extLst>
          </p:cNvPr>
          <p:cNvSpPr/>
          <p:nvPr/>
        </p:nvSpPr>
        <p:spPr>
          <a:xfrm>
            <a:off x="0" y="3757535"/>
            <a:ext cx="12192000" cy="2322130"/>
          </a:xfrm>
          <a:custGeom>
            <a:avLst/>
            <a:gdLst>
              <a:gd name="connsiteX0" fmla="*/ 1562834 w 12191996"/>
              <a:gd name="connsiteY0" fmla="*/ 498 h 2173348"/>
              <a:gd name="connsiteX1" fmla="*/ 2006351 w 12191996"/>
              <a:gd name="connsiteY1" fmla="*/ 97230 h 2173348"/>
              <a:gd name="connsiteX2" fmla="*/ 2194971 w 12191996"/>
              <a:gd name="connsiteY2" fmla="*/ 458889 h 2173348"/>
              <a:gd name="connsiteX3" fmla="*/ 1888257 w 12191996"/>
              <a:gd name="connsiteY3" fmla="*/ 690977 h 2173348"/>
              <a:gd name="connsiteX4" fmla="*/ 1916960 w 12191996"/>
              <a:gd name="connsiteY4" fmla="*/ 545822 h 2173348"/>
              <a:gd name="connsiteX5" fmla="*/ 1511014 w 12191996"/>
              <a:gd name="connsiteY5" fmla="*/ 488414 h 2173348"/>
              <a:gd name="connsiteX6" fmla="*/ 1952226 w 12191996"/>
              <a:gd name="connsiteY6" fmla="*/ 1369194 h 2173348"/>
              <a:gd name="connsiteX7" fmla="*/ 2334389 w 12191996"/>
              <a:gd name="connsiteY7" fmla="*/ 1369194 h 2173348"/>
              <a:gd name="connsiteX8" fmla="*/ 3196305 w 12191996"/>
              <a:gd name="connsiteY8" fmla="*/ 386721 h 2173348"/>
              <a:gd name="connsiteX9" fmla="*/ 4346895 w 12191996"/>
              <a:gd name="connsiteY9" fmla="*/ 97230 h 2173348"/>
              <a:gd name="connsiteX10" fmla="*/ 4534696 w 12191996"/>
              <a:gd name="connsiteY10" fmla="*/ 458889 h 2173348"/>
              <a:gd name="connsiteX11" fmla="*/ 4227981 w 12191996"/>
              <a:gd name="connsiteY11" fmla="*/ 690977 h 2173348"/>
              <a:gd name="connsiteX12" fmla="*/ 4257507 w 12191996"/>
              <a:gd name="connsiteY12" fmla="*/ 545822 h 2173348"/>
              <a:gd name="connsiteX13" fmla="*/ 3850739 w 12191996"/>
              <a:gd name="connsiteY13" fmla="*/ 488414 h 2173348"/>
              <a:gd name="connsiteX14" fmla="*/ 4291950 w 12191996"/>
              <a:gd name="connsiteY14" fmla="*/ 1369194 h 2173348"/>
              <a:gd name="connsiteX15" fmla="*/ 4674114 w 12191996"/>
              <a:gd name="connsiteY15" fmla="*/ 1369194 h 2173348"/>
              <a:gd name="connsiteX16" fmla="*/ 5536029 w 12191996"/>
              <a:gd name="connsiteY16" fmla="*/ 386721 h 2173348"/>
              <a:gd name="connsiteX17" fmla="*/ 6686620 w 12191996"/>
              <a:gd name="connsiteY17" fmla="*/ 97230 h 2173348"/>
              <a:gd name="connsiteX18" fmla="*/ 6874422 w 12191996"/>
              <a:gd name="connsiteY18" fmla="*/ 458889 h 2173348"/>
              <a:gd name="connsiteX19" fmla="*/ 6567707 w 12191996"/>
              <a:gd name="connsiteY19" fmla="*/ 690977 h 2173348"/>
              <a:gd name="connsiteX20" fmla="*/ 6597229 w 12191996"/>
              <a:gd name="connsiteY20" fmla="*/ 545822 h 2173348"/>
              <a:gd name="connsiteX21" fmla="*/ 6190464 w 12191996"/>
              <a:gd name="connsiteY21" fmla="*/ 488414 h 2173348"/>
              <a:gd name="connsiteX22" fmla="*/ 6631676 w 12191996"/>
              <a:gd name="connsiteY22" fmla="*/ 1369194 h 2173348"/>
              <a:gd name="connsiteX23" fmla="*/ 7013836 w 12191996"/>
              <a:gd name="connsiteY23" fmla="*/ 1369194 h 2173348"/>
              <a:gd name="connsiteX24" fmla="*/ 7875755 w 12191996"/>
              <a:gd name="connsiteY24" fmla="*/ 386721 h 2173348"/>
              <a:gd name="connsiteX25" fmla="*/ 9026345 w 12191996"/>
              <a:gd name="connsiteY25" fmla="*/ 97230 h 2173348"/>
              <a:gd name="connsiteX26" fmla="*/ 9214146 w 12191996"/>
              <a:gd name="connsiteY26" fmla="*/ 458889 h 2173348"/>
              <a:gd name="connsiteX27" fmla="*/ 8907431 w 12191996"/>
              <a:gd name="connsiteY27" fmla="*/ 690977 h 2173348"/>
              <a:gd name="connsiteX28" fmla="*/ 8936953 w 12191996"/>
              <a:gd name="connsiteY28" fmla="*/ 545822 h 2173348"/>
              <a:gd name="connsiteX29" fmla="*/ 8530189 w 12191996"/>
              <a:gd name="connsiteY29" fmla="*/ 488414 h 2173348"/>
              <a:gd name="connsiteX30" fmla="*/ 8972220 w 12191996"/>
              <a:gd name="connsiteY30" fmla="*/ 1369194 h 2173348"/>
              <a:gd name="connsiteX31" fmla="*/ 9353560 w 12191996"/>
              <a:gd name="connsiteY31" fmla="*/ 1369194 h 2173348"/>
              <a:gd name="connsiteX32" fmla="*/ 10215479 w 12191996"/>
              <a:gd name="connsiteY32" fmla="*/ 386721 h 2173348"/>
              <a:gd name="connsiteX33" fmla="*/ 11366069 w 12191996"/>
              <a:gd name="connsiteY33" fmla="*/ 97230 h 2173348"/>
              <a:gd name="connsiteX34" fmla="*/ 11553871 w 12191996"/>
              <a:gd name="connsiteY34" fmla="*/ 458889 h 2173348"/>
              <a:gd name="connsiteX35" fmla="*/ 11247974 w 12191996"/>
              <a:gd name="connsiteY35" fmla="*/ 690977 h 2173348"/>
              <a:gd name="connsiteX36" fmla="*/ 11276677 w 12191996"/>
              <a:gd name="connsiteY36" fmla="*/ 545822 h 2173348"/>
              <a:gd name="connsiteX37" fmla="*/ 10869914 w 12191996"/>
              <a:gd name="connsiteY37" fmla="*/ 488414 h 2173348"/>
              <a:gd name="connsiteX38" fmla="*/ 11311943 w 12191996"/>
              <a:gd name="connsiteY38" fmla="*/ 1369194 h 2173348"/>
              <a:gd name="connsiteX39" fmla="*/ 11694107 w 12191996"/>
              <a:gd name="connsiteY39" fmla="*/ 1369194 h 2173348"/>
              <a:gd name="connsiteX40" fmla="*/ 12117106 w 12191996"/>
              <a:gd name="connsiteY40" fmla="*/ 1060064 h 2173348"/>
              <a:gd name="connsiteX41" fmla="*/ 12191996 w 12191996"/>
              <a:gd name="connsiteY41" fmla="*/ 958994 h 2173348"/>
              <a:gd name="connsiteX42" fmla="*/ 12191996 w 12191996"/>
              <a:gd name="connsiteY42" fmla="*/ 2173348 h 2173348"/>
              <a:gd name="connsiteX43" fmla="*/ 0 w 12191996"/>
              <a:gd name="connsiteY43" fmla="*/ 2173348 h 2173348"/>
              <a:gd name="connsiteX44" fmla="*/ 0 w 12191996"/>
              <a:gd name="connsiteY44" fmla="*/ 1745617 h 2173348"/>
              <a:gd name="connsiteX45" fmla="*/ 0 w 12191996"/>
              <a:gd name="connsiteY45" fmla="*/ 1365073 h 2173348"/>
              <a:gd name="connsiteX46" fmla="*/ 137587 w 12191996"/>
              <a:gd name="connsiteY46" fmla="*/ 1258831 h 2173348"/>
              <a:gd name="connsiteX47" fmla="*/ 856579 w 12191996"/>
              <a:gd name="connsiteY47" fmla="*/ 386721 h 2173348"/>
              <a:gd name="connsiteX48" fmla="*/ 1562834 w 12191996"/>
              <a:gd name="connsiteY48" fmla="*/ 498 h 217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1996" h="2173348">
                <a:moveTo>
                  <a:pt x="1562834" y="498"/>
                </a:moveTo>
                <a:cubicBezTo>
                  <a:pt x="1694511" y="-4051"/>
                  <a:pt x="1842742" y="22192"/>
                  <a:pt x="2006351" y="97230"/>
                </a:cubicBezTo>
                <a:cubicBezTo>
                  <a:pt x="2166267" y="205482"/>
                  <a:pt x="2222035" y="368679"/>
                  <a:pt x="2194971" y="458889"/>
                </a:cubicBezTo>
                <a:cubicBezTo>
                  <a:pt x="2129365" y="672116"/>
                  <a:pt x="1965345" y="770525"/>
                  <a:pt x="1888257" y="690977"/>
                </a:cubicBezTo>
                <a:cubicBezTo>
                  <a:pt x="1852995" y="654075"/>
                  <a:pt x="1913679" y="582725"/>
                  <a:pt x="1916960" y="545822"/>
                </a:cubicBezTo>
                <a:cubicBezTo>
                  <a:pt x="1934183" y="361298"/>
                  <a:pt x="1666833" y="349818"/>
                  <a:pt x="1511014" y="488414"/>
                </a:cubicBezTo>
                <a:cubicBezTo>
                  <a:pt x="1242023" y="748384"/>
                  <a:pt x="1515117" y="1273243"/>
                  <a:pt x="1952226" y="1369194"/>
                </a:cubicBezTo>
                <a:cubicBezTo>
                  <a:pt x="2045716" y="1389695"/>
                  <a:pt x="2243357" y="1397897"/>
                  <a:pt x="2334389" y="1369194"/>
                </a:cubicBezTo>
                <a:cubicBezTo>
                  <a:pt x="2794461" y="1226498"/>
                  <a:pt x="3000305" y="631111"/>
                  <a:pt x="3196305" y="386721"/>
                </a:cubicBezTo>
                <a:cubicBezTo>
                  <a:pt x="3283237" y="277651"/>
                  <a:pt x="3691642" y="-202923"/>
                  <a:pt x="4346895" y="97230"/>
                </a:cubicBezTo>
                <a:cubicBezTo>
                  <a:pt x="4505993" y="205482"/>
                  <a:pt x="4561759" y="368679"/>
                  <a:pt x="4534696" y="458889"/>
                </a:cubicBezTo>
                <a:cubicBezTo>
                  <a:pt x="4469090" y="672116"/>
                  <a:pt x="4305071" y="770525"/>
                  <a:pt x="4227981" y="690977"/>
                </a:cubicBezTo>
                <a:cubicBezTo>
                  <a:pt x="4192719" y="654075"/>
                  <a:pt x="4253405" y="582725"/>
                  <a:pt x="4257507" y="545822"/>
                </a:cubicBezTo>
                <a:cubicBezTo>
                  <a:pt x="4273909" y="361298"/>
                  <a:pt x="4006559" y="349818"/>
                  <a:pt x="3850739" y="488414"/>
                </a:cubicBezTo>
                <a:cubicBezTo>
                  <a:pt x="3581750" y="748384"/>
                  <a:pt x="3854838" y="1273243"/>
                  <a:pt x="4291950" y="1369194"/>
                </a:cubicBezTo>
                <a:cubicBezTo>
                  <a:pt x="4385442" y="1389695"/>
                  <a:pt x="4583082" y="1397897"/>
                  <a:pt x="4674114" y="1369194"/>
                </a:cubicBezTo>
                <a:cubicBezTo>
                  <a:pt x="5134187" y="1226498"/>
                  <a:pt x="5340030" y="631111"/>
                  <a:pt x="5536029" y="386721"/>
                </a:cubicBezTo>
                <a:cubicBezTo>
                  <a:pt x="5622959" y="277651"/>
                  <a:pt x="6031367" y="-202923"/>
                  <a:pt x="6686620" y="97230"/>
                </a:cubicBezTo>
                <a:cubicBezTo>
                  <a:pt x="6845718" y="205482"/>
                  <a:pt x="6901485" y="368679"/>
                  <a:pt x="6874422" y="458889"/>
                </a:cubicBezTo>
                <a:cubicBezTo>
                  <a:pt x="6809634" y="672116"/>
                  <a:pt x="6644797" y="770525"/>
                  <a:pt x="6567707" y="690977"/>
                </a:cubicBezTo>
                <a:cubicBezTo>
                  <a:pt x="6532444" y="654075"/>
                  <a:pt x="6593129" y="582725"/>
                  <a:pt x="6597229" y="545822"/>
                </a:cubicBezTo>
                <a:cubicBezTo>
                  <a:pt x="6613635" y="361298"/>
                  <a:pt x="6346280" y="349818"/>
                  <a:pt x="6190464" y="488414"/>
                </a:cubicBezTo>
                <a:cubicBezTo>
                  <a:pt x="5921475" y="748384"/>
                  <a:pt x="6194564" y="1273243"/>
                  <a:pt x="6631676" y="1369194"/>
                </a:cubicBezTo>
                <a:cubicBezTo>
                  <a:pt x="6725164" y="1389695"/>
                  <a:pt x="6922808" y="1397897"/>
                  <a:pt x="7013836" y="1369194"/>
                </a:cubicBezTo>
                <a:cubicBezTo>
                  <a:pt x="7474731" y="1226498"/>
                  <a:pt x="7679754" y="631111"/>
                  <a:pt x="7875755" y="386721"/>
                </a:cubicBezTo>
                <a:cubicBezTo>
                  <a:pt x="7962683" y="277651"/>
                  <a:pt x="8371911" y="-202923"/>
                  <a:pt x="9026345" y="97230"/>
                </a:cubicBezTo>
                <a:cubicBezTo>
                  <a:pt x="9185443" y="205482"/>
                  <a:pt x="9241209" y="368679"/>
                  <a:pt x="9214146" y="458889"/>
                </a:cubicBezTo>
                <a:cubicBezTo>
                  <a:pt x="9149358" y="672116"/>
                  <a:pt x="8984522" y="770525"/>
                  <a:pt x="8907431" y="690977"/>
                </a:cubicBezTo>
                <a:cubicBezTo>
                  <a:pt x="8872166" y="654075"/>
                  <a:pt x="8933675" y="582725"/>
                  <a:pt x="8936953" y="545822"/>
                </a:cubicBezTo>
                <a:cubicBezTo>
                  <a:pt x="8954177" y="361298"/>
                  <a:pt x="8686005" y="349818"/>
                  <a:pt x="8530189" y="488414"/>
                </a:cubicBezTo>
                <a:cubicBezTo>
                  <a:pt x="8262018" y="748384"/>
                  <a:pt x="8534289" y="1273243"/>
                  <a:pt x="8972220" y="1369194"/>
                </a:cubicBezTo>
                <a:cubicBezTo>
                  <a:pt x="9064888" y="1389695"/>
                  <a:pt x="9262533" y="1397897"/>
                  <a:pt x="9353560" y="1369194"/>
                </a:cubicBezTo>
                <a:cubicBezTo>
                  <a:pt x="9814455" y="1226498"/>
                  <a:pt x="10019476" y="631111"/>
                  <a:pt x="10215479" y="386721"/>
                </a:cubicBezTo>
                <a:cubicBezTo>
                  <a:pt x="10303230" y="277651"/>
                  <a:pt x="10711635" y="-202923"/>
                  <a:pt x="11366069" y="97230"/>
                </a:cubicBezTo>
                <a:cubicBezTo>
                  <a:pt x="11525167" y="205482"/>
                  <a:pt x="11581752" y="368679"/>
                  <a:pt x="11553871" y="458889"/>
                </a:cubicBezTo>
                <a:cubicBezTo>
                  <a:pt x="11489082" y="672116"/>
                  <a:pt x="11325064" y="770525"/>
                  <a:pt x="11247974" y="690977"/>
                </a:cubicBezTo>
                <a:cubicBezTo>
                  <a:pt x="11211890" y="654075"/>
                  <a:pt x="11273397" y="582725"/>
                  <a:pt x="11276677" y="545822"/>
                </a:cubicBezTo>
                <a:cubicBezTo>
                  <a:pt x="11293902" y="361298"/>
                  <a:pt x="11025730" y="349818"/>
                  <a:pt x="10869914" y="488414"/>
                </a:cubicBezTo>
                <a:cubicBezTo>
                  <a:pt x="10601742" y="748384"/>
                  <a:pt x="10874013" y="1273243"/>
                  <a:pt x="11311943" y="1369194"/>
                </a:cubicBezTo>
                <a:cubicBezTo>
                  <a:pt x="11404613" y="1389695"/>
                  <a:pt x="11602256" y="1397897"/>
                  <a:pt x="11694107" y="1369194"/>
                </a:cubicBezTo>
                <a:cubicBezTo>
                  <a:pt x="11866634" y="1315683"/>
                  <a:pt x="12003295" y="1198512"/>
                  <a:pt x="12117106" y="1060064"/>
                </a:cubicBezTo>
                <a:lnTo>
                  <a:pt x="12191996" y="958994"/>
                </a:lnTo>
                <a:lnTo>
                  <a:pt x="12191996" y="2173348"/>
                </a:lnTo>
                <a:lnTo>
                  <a:pt x="0" y="2173348"/>
                </a:lnTo>
                <a:lnTo>
                  <a:pt x="0" y="1745617"/>
                </a:lnTo>
                <a:lnTo>
                  <a:pt x="0" y="1365073"/>
                </a:lnTo>
                <a:lnTo>
                  <a:pt x="137587" y="1258831"/>
                </a:lnTo>
                <a:cubicBezTo>
                  <a:pt x="457516" y="983929"/>
                  <a:pt x="684359" y="600562"/>
                  <a:pt x="856579" y="386721"/>
                </a:cubicBezTo>
                <a:cubicBezTo>
                  <a:pt x="921778" y="304918"/>
                  <a:pt x="1167806" y="14145"/>
                  <a:pt x="1562834" y="49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TextBox 26"/>
          <p:cNvSpPr txBox="1">
            <a:spLocks noChangeArrowheads="1"/>
          </p:cNvSpPr>
          <p:nvPr/>
        </p:nvSpPr>
        <p:spPr bwMode="auto">
          <a:xfrm>
            <a:off x="3072809" y="2111396"/>
            <a:ext cx="875059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marL="171450" indent="-171450">
              <a:buFont typeface="Arial" panose="020B0604020202020204" pitchFamily="34" charset="0"/>
              <a:buChar char="•"/>
            </a:pPr>
            <a:r>
              <a:rPr lang="en-US" sz="1200" dirty="0">
                <a:latin typeface="Century Schoolbook" panose="02040604050505020304" pitchFamily="18" charset="0"/>
              </a:rPr>
              <a:t>Don’t drink and </a:t>
            </a:r>
            <a:r>
              <a:rPr lang="en-US" sz="1200" dirty="0" smtClean="0">
                <a:latin typeface="Century Schoolbook" panose="02040604050505020304" pitchFamily="18" charset="0"/>
              </a:rPr>
              <a:t>boat</a:t>
            </a:r>
            <a:r>
              <a:rPr lang="en-US" sz="1200" dirty="0">
                <a:latin typeface="Century Schoolbook" panose="02040604050505020304" pitchFamily="18" charset="0"/>
              </a:rPr>
              <a:t>.</a:t>
            </a:r>
          </a:p>
          <a:p>
            <a:pPr marL="171450" indent="-171450">
              <a:buFont typeface="Arial" panose="020B0604020202020204" pitchFamily="34" charset="0"/>
              <a:buChar char="•"/>
            </a:pPr>
            <a:r>
              <a:rPr lang="en-US" sz="1200" dirty="0">
                <a:latin typeface="Century Schoolbook" panose="02040604050505020304" pitchFamily="18" charset="0"/>
              </a:rPr>
              <a:t>Boating Under the Influence (BUI) is dangerous and illegal. </a:t>
            </a:r>
          </a:p>
          <a:p>
            <a:pPr marL="171450" indent="-171450">
              <a:buFont typeface="Arial" panose="020B0604020202020204" pitchFamily="34" charset="0"/>
              <a:buChar char="•"/>
            </a:pPr>
            <a:r>
              <a:rPr lang="en-US" sz="1200" dirty="0">
                <a:latin typeface="Century Schoolbook" panose="02040604050505020304" pitchFamily="18" charset="0"/>
              </a:rPr>
              <a:t>Make sure the boat is in top operating condition. </a:t>
            </a:r>
          </a:p>
          <a:p>
            <a:pPr marL="171450" indent="-171450">
              <a:buFont typeface="Arial" panose="020B0604020202020204" pitchFamily="34" charset="0"/>
              <a:buChar char="•"/>
            </a:pPr>
            <a:r>
              <a:rPr lang="en-US" sz="1200" dirty="0">
                <a:latin typeface="Century Schoolbook" panose="02040604050505020304" pitchFamily="18" charset="0"/>
              </a:rPr>
              <a:t>Keep legally mandated safety equipment </a:t>
            </a:r>
            <a:r>
              <a:rPr lang="en-US" sz="1200" dirty="0" smtClean="0">
                <a:latin typeface="Century Schoolbook" panose="02040604050505020304" pitchFamily="18" charset="0"/>
              </a:rPr>
              <a:t>on board</a:t>
            </a:r>
            <a:r>
              <a:rPr lang="en-US" sz="1200" dirty="0">
                <a:latin typeface="Century Schoolbook" panose="02040604050505020304" pitchFamily="18" charset="0"/>
              </a:rPr>
              <a:t>. </a:t>
            </a:r>
          </a:p>
          <a:p>
            <a:pPr marL="171450" indent="-171450">
              <a:buFont typeface="Arial" panose="020B0604020202020204" pitchFamily="34" charset="0"/>
              <a:buChar char="•"/>
            </a:pPr>
            <a:r>
              <a:rPr lang="en-US" sz="1200" dirty="0">
                <a:latin typeface="Century Schoolbook" panose="02040604050505020304" pitchFamily="18" charset="0"/>
              </a:rPr>
              <a:t>Maintain safe speed at all times to avoid a collision. </a:t>
            </a:r>
          </a:p>
          <a:p>
            <a:pPr marL="171450" indent="-171450">
              <a:buFont typeface="Arial" panose="020B0604020202020204" pitchFamily="34" charset="0"/>
              <a:buChar char="•"/>
            </a:pPr>
            <a:r>
              <a:rPr lang="en-US" sz="1200" dirty="0">
                <a:latin typeface="Century Schoolbook" panose="02040604050505020304" pitchFamily="18" charset="0"/>
              </a:rPr>
              <a:t>Keep an eye out for changing weather conditions and act accordingly. </a:t>
            </a:r>
          </a:p>
          <a:p>
            <a:pPr marL="171450" indent="-171450">
              <a:buFont typeface="Arial" panose="020B0604020202020204" pitchFamily="34" charset="0"/>
              <a:buChar char="•"/>
            </a:pPr>
            <a:r>
              <a:rPr lang="en-US" sz="1200" dirty="0">
                <a:latin typeface="Century Schoolbook" panose="02040604050505020304" pitchFamily="18" charset="0"/>
              </a:rPr>
              <a:t>Know and obey federal and state regulations and waterway markers. </a:t>
            </a:r>
            <a:endParaRPr lang="en-GB" altLang="en-US" sz="1200" dirty="0">
              <a:latin typeface="Century Schoolbook" panose="02040604050505020304" pitchFamily="18" charset="0"/>
            </a:endParaRPr>
          </a:p>
        </p:txBody>
      </p:sp>
      <p:sp>
        <p:nvSpPr>
          <p:cNvPr id="29" name="Rectangle 28"/>
          <p:cNvSpPr/>
          <p:nvPr/>
        </p:nvSpPr>
        <p:spPr>
          <a:xfrm>
            <a:off x="3625586" y="1323753"/>
            <a:ext cx="3871573" cy="369332"/>
          </a:xfrm>
          <a:prstGeom prst="rect">
            <a:avLst/>
          </a:prstGeom>
        </p:spPr>
        <p:txBody>
          <a:bodyPr wrap="none">
            <a:spAutoFit/>
          </a:bodyPr>
          <a:lstStyle/>
          <a:p>
            <a:pPr algn="ctr"/>
            <a:r>
              <a:rPr lang="en-US" dirty="0" smtClean="0">
                <a:latin typeface="Century Schoolbook" panose="02040604050505020304" pitchFamily="18" charset="0"/>
              </a:rPr>
              <a:t>OPERATOR`S RESPONSIBILITY</a:t>
            </a:r>
            <a:endParaRPr lang="en-US" dirty="0">
              <a:latin typeface="Century Schoolbook" panose="02040604050505020304" pitchFamily="18" charset="0"/>
            </a:endParaRPr>
          </a:p>
        </p:txBody>
      </p:sp>
      <p:grpSp>
        <p:nvGrpSpPr>
          <p:cNvPr id="30" name="Group 29">
            <a:extLst>
              <a:ext uri="{FF2B5EF4-FFF2-40B4-BE49-F238E27FC236}">
                <a16:creationId xmlns:a16="http://schemas.microsoft.com/office/drawing/2014/main" id="{BB4C151E-8468-4EC7-9DFE-650CA6D5EFC3}"/>
              </a:ext>
            </a:extLst>
          </p:cNvPr>
          <p:cNvGrpSpPr/>
          <p:nvPr/>
        </p:nvGrpSpPr>
        <p:grpSpPr>
          <a:xfrm rot="16200000" flipH="1">
            <a:off x="5356792" y="1744084"/>
            <a:ext cx="409161" cy="274320"/>
            <a:chOff x="6950136" y="4617284"/>
            <a:chExt cx="409161" cy="274320"/>
          </a:xfrm>
        </p:grpSpPr>
        <p:sp>
          <p:nvSpPr>
            <p:cNvPr id="31" name="Half Frame 30">
              <a:extLst>
                <a:ext uri="{FF2B5EF4-FFF2-40B4-BE49-F238E27FC236}">
                  <a16:creationId xmlns:a16="http://schemas.microsoft.com/office/drawing/2014/main" id="{2B616B52-F2A6-4858-B689-73C0B6AB566A}"/>
                </a:ext>
              </a:extLst>
            </p:cNvPr>
            <p:cNvSpPr/>
            <p:nvPr/>
          </p:nvSpPr>
          <p:spPr>
            <a:xfrm rot="8186651">
              <a:off x="6950136" y="4617284"/>
              <a:ext cx="274320" cy="274320"/>
            </a:xfrm>
            <a:prstGeom prst="halfFrame">
              <a:avLst>
                <a:gd name="adj1" fmla="val 16924"/>
                <a:gd name="adj2" fmla="val 17766"/>
              </a:avLst>
            </a:pr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tropolis" panose="00000500000000000000" pitchFamily="50" charset="0"/>
              </a:endParaRPr>
            </a:p>
          </p:txBody>
        </p:sp>
        <p:sp>
          <p:nvSpPr>
            <p:cNvPr id="32" name="Half Frame 31">
              <a:extLst>
                <a:ext uri="{FF2B5EF4-FFF2-40B4-BE49-F238E27FC236}">
                  <a16:creationId xmlns:a16="http://schemas.microsoft.com/office/drawing/2014/main" id="{DF55F554-4511-4CB5-94A0-CD0F66944C8D}"/>
                </a:ext>
              </a:extLst>
            </p:cNvPr>
            <p:cNvSpPr/>
            <p:nvPr/>
          </p:nvSpPr>
          <p:spPr>
            <a:xfrm rot="8186651">
              <a:off x="7084977" y="4617284"/>
              <a:ext cx="274320" cy="274320"/>
            </a:xfrm>
            <a:prstGeom prst="halfFrame">
              <a:avLst>
                <a:gd name="adj1" fmla="val 16924"/>
                <a:gd name="adj2" fmla="val 17766"/>
              </a:avLst>
            </a:prstGeom>
            <a:solidFill>
              <a:srgbClr val="F7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tropolis" panose="00000500000000000000" pitchFamily="50" charset="0"/>
              </a:endParaRPr>
            </a:p>
          </p:txBody>
        </p:sp>
      </p:grpSp>
      <p:cxnSp>
        <p:nvCxnSpPr>
          <p:cNvPr id="35" name="Straight Connector 34">
            <a:extLst>
              <a:ext uri="{FF2B5EF4-FFF2-40B4-BE49-F238E27FC236}">
                <a16:creationId xmlns:a16="http://schemas.microsoft.com/office/drawing/2014/main" id="{CBADFCC3-CDEA-4F70-97C6-431A2836C891}"/>
              </a:ext>
            </a:extLst>
          </p:cNvPr>
          <p:cNvCxnSpPr>
            <a:cxnSpLocks/>
          </p:cNvCxnSpPr>
          <p:nvPr/>
        </p:nvCxnSpPr>
        <p:spPr>
          <a:xfrm>
            <a:off x="3072809" y="1091730"/>
            <a:ext cx="4888779" cy="0"/>
          </a:xfrm>
          <a:prstGeom prst="line">
            <a:avLst/>
          </a:prstGeom>
          <a:ln w="952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786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2259</TotalTime>
  <Words>4785</Words>
  <Application>Microsoft Office PowerPoint</Application>
  <PresentationFormat>Widescreen</PresentationFormat>
  <Paragraphs>360</Paragraphs>
  <Slides>32</Slides>
  <Notes>4</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Microsoft YaHei UI</vt:lpstr>
      <vt:lpstr>Adobe Naskh Medium</vt:lpstr>
      <vt:lpstr>Arial</vt:lpstr>
      <vt:lpstr>Barbara Script</vt:lpstr>
      <vt:lpstr>Calibri</vt:lpstr>
      <vt:lpstr>Calibri Light</vt:lpstr>
      <vt:lpstr>Century Schoolbook</vt:lpstr>
      <vt:lpstr>Lato</vt:lpstr>
      <vt:lpstr>Metropolis</vt:lpstr>
      <vt:lpstr>Playfair Display</vt:lpstr>
      <vt:lpstr>Poppins</vt:lpstr>
      <vt:lpstr>Saturday Rock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Cyber World</dc:creator>
  <cp:lastModifiedBy>Magee, Catalina E CIV NAVSAFECEN, 521E</cp:lastModifiedBy>
  <cp:revision>245</cp:revision>
  <dcterms:created xsi:type="dcterms:W3CDTF">2020-04-21T17:22:25Z</dcterms:created>
  <dcterms:modified xsi:type="dcterms:W3CDTF">2020-05-15T13:41:30Z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10184037</vt:lpwstr>
  </property>
  <property fmtid="{D5CDD505-2E9C-101B-9397-08002B2CF9AE}" pid="3" name="NXPowerLiteSettings">
    <vt:lpwstr>C7000400038000</vt:lpwstr>
  </property>
  <property fmtid="{D5CDD505-2E9C-101B-9397-08002B2CF9AE}" pid="4" name="NXPowerLiteVersion">
    <vt:lpwstr>S9.0.1</vt:lpwstr>
  </property>
</Properties>
</file>